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Bonjour, nous sommes réunis aujourd’hui pour vous présenter la soutenance du projet itinéraire de vacances sur lequel nous sommes 5 à avoir travaillé : (citer les nom) pendant ces 3 derniers mois</a:t>
            </a:r>
            <a:endParaRPr/>
          </a:p>
        </p:txBody>
      </p:sp>
      <p:sp>
        <p:nvSpPr>
          <p:cNvPr id="68" name="Google Shape;6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6000"/>
              </a:lnSpc>
              <a:spcBef>
                <a:spcPts val="0"/>
              </a:spcBef>
              <a:spcAft>
                <a:spcPts val="0"/>
              </a:spcAft>
              <a:buSzPts val="1000"/>
              <a:buFont typeface="Courier New"/>
              <a:buNone/>
            </a:pPr>
            <a:r>
              <a:rPr lang="en-US" sz="1000">
                <a:latin typeface="Courier New"/>
                <a:ea typeface="Courier New"/>
                <a:cs typeface="Courier New"/>
                <a:sym typeface="Courier New"/>
              </a:rPr>
              <a:t>Ensuite grâce à Pandas, nous avons exploré plus en profondeur le tableau, nous savons ainsi qu’il disposait à l’origine de 3571 lignes, et que les colonnes id du poi et </a:t>
            </a:r>
            <a:r>
              <a:rPr lang="en-US" sz="1000">
                <a:latin typeface="Courier New"/>
                <a:ea typeface="Courier New"/>
                <a:cs typeface="Courier New"/>
                <a:sym typeface="Courier New"/>
              </a:rPr>
              <a:t>catégorie</a:t>
            </a:r>
            <a:r>
              <a:rPr lang="en-US" sz="1000">
                <a:latin typeface="Courier New"/>
                <a:ea typeface="Courier New"/>
                <a:cs typeface="Courier New"/>
                <a:sym typeface="Courier New"/>
              </a:rPr>
              <a:t> se </a:t>
            </a:r>
            <a:r>
              <a:rPr lang="en-US" sz="1000">
                <a:latin typeface="Courier New"/>
                <a:ea typeface="Courier New"/>
                <a:cs typeface="Courier New"/>
                <a:sym typeface="Courier New"/>
              </a:rPr>
              <a:t>présentent</a:t>
            </a:r>
            <a:r>
              <a:rPr lang="en-US" sz="1000">
                <a:latin typeface="Courier New"/>
                <a:ea typeface="Courier New"/>
                <a:cs typeface="Courier New"/>
                <a:sym typeface="Courier New"/>
              </a:rPr>
              <a:t> sous forme de URL. Nous avons donc extrait de ces URL les informations dont nous avions besoin: ainsi nous </a:t>
            </a:r>
            <a:r>
              <a:rPr lang="en-US" sz="1000">
                <a:latin typeface="Courier New"/>
                <a:ea typeface="Courier New"/>
                <a:cs typeface="Courier New"/>
                <a:sym typeface="Courier New"/>
              </a:rPr>
              <a:t>avons</a:t>
            </a:r>
            <a:r>
              <a:rPr lang="en-US" sz="1000">
                <a:latin typeface="Courier New"/>
                <a:ea typeface="Courier New"/>
                <a:cs typeface="Courier New"/>
                <a:sym typeface="Courier New"/>
              </a:rPr>
              <a:t> </a:t>
            </a:r>
            <a:r>
              <a:rPr lang="en-US" sz="1000">
                <a:latin typeface="Courier New"/>
                <a:ea typeface="Courier New"/>
                <a:cs typeface="Courier New"/>
                <a:sym typeface="Courier New"/>
              </a:rPr>
              <a:t>défini</a:t>
            </a:r>
            <a:r>
              <a:rPr lang="en-US" sz="1000">
                <a:latin typeface="Courier New"/>
                <a:ea typeface="Courier New"/>
                <a:cs typeface="Courier New"/>
                <a:sym typeface="Courier New"/>
              </a:rPr>
              <a:t> l’id </a:t>
            </a:r>
            <a:r>
              <a:rPr lang="en-US" sz="1000">
                <a:latin typeface="Courier New"/>
                <a:ea typeface="Courier New"/>
                <a:cs typeface="Courier New"/>
                <a:sym typeface="Courier New"/>
              </a:rPr>
              <a:t>présent</a:t>
            </a:r>
            <a:r>
              <a:rPr lang="en-US" sz="1000">
                <a:latin typeface="Courier New"/>
                <a:ea typeface="Courier New"/>
                <a:cs typeface="Courier New"/>
                <a:sym typeface="Courier New"/>
              </a:rPr>
              <a:t> dans le premier url comme index du dataframe, ce sera ensuite la clé primaire </a:t>
            </a:r>
            <a:r>
              <a:rPr lang="en-US" sz="1000">
                <a:latin typeface="Courier New"/>
                <a:ea typeface="Courier New"/>
                <a:cs typeface="Courier New"/>
                <a:sym typeface="Courier New"/>
              </a:rPr>
              <a:t>utilisée</a:t>
            </a:r>
            <a:r>
              <a:rPr lang="en-US" sz="1000">
                <a:latin typeface="Courier New"/>
                <a:ea typeface="Courier New"/>
                <a:cs typeface="Courier New"/>
                <a:sym typeface="Courier New"/>
              </a:rPr>
              <a:t> sur SQL. </a:t>
            </a:r>
            <a:r>
              <a:rPr lang="en-US" sz="1000">
                <a:latin typeface="Courier New"/>
                <a:ea typeface="Courier New"/>
                <a:cs typeface="Courier New"/>
                <a:sym typeface="Courier New"/>
              </a:rPr>
              <a:t>La partie</a:t>
            </a:r>
            <a:r>
              <a:rPr lang="en-US" sz="1000">
                <a:latin typeface="Courier New"/>
                <a:ea typeface="Courier New"/>
                <a:cs typeface="Courier New"/>
                <a:sym typeface="Courier New"/>
              </a:rPr>
              <a:t> la plus laborieuse était d’extraire les catégories du 2eme url et d’affecter une colonne à chaque catégorie. pour terminer nous avons supprimé les doublons ainsi que les colonnes inutiles pour notre projet tel que celles liées aux mesures COVID</a:t>
            </a:r>
            <a:endParaRPr sz="1000">
              <a:latin typeface="Courier New"/>
              <a:ea typeface="Courier New"/>
              <a:cs typeface="Courier New"/>
              <a:sym typeface="Courier New"/>
            </a:endParaRPr>
          </a:p>
          <a:p>
            <a:pPr indent="0" lvl="0" marL="0" rtl="0" algn="l">
              <a:lnSpc>
                <a:spcPct val="136000"/>
              </a:lnSpc>
              <a:spcBef>
                <a:spcPts val="0"/>
              </a:spcBef>
              <a:spcAft>
                <a:spcPts val="0"/>
              </a:spcAft>
              <a:buSzPts val="1000"/>
              <a:buFont typeface="Courier New"/>
              <a:buNone/>
            </a:pPr>
            <a:r>
              <a:rPr lang="en-US" sz="1000">
                <a:latin typeface="Courier New"/>
                <a:ea typeface="Courier New"/>
                <a:cs typeface="Courier New"/>
                <a:sym typeface="Courier New"/>
              </a:rPr>
              <a:t>[</a:t>
            </a:r>
            <a:r>
              <a:rPr lang="en-US" sz="1000">
                <a:solidFill>
                  <a:srgbClr val="A31515"/>
                </a:solidFill>
                <a:latin typeface="Courier New"/>
                <a:ea typeface="Courier New"/>
                <a:cs typeface="Courier New"/>
                <a:sym typeface="Courier New"/>
              </a:rPr>
              <a:t>'categories'</a:t>
            </a:r>
            <a:r>
              <a:rPr lang="en-US" sz="1000">
                <a:latin typeface="Courier New"/>
                <a:ea typeface="Courier New"/>
                <a:cs typeface="Courier New"/>
                <a:sym typeface="Courier New"/>
              </a:rPr>
              <a:t>,</a:t>
            </a:r>
            <a:r>
              <a:rPr lang="en-US" sz="1000">
                <a:solidFill>
                  <a:srgbClr val="A31515"/>
                </a:solidFill>
                <a:latin typeface="Courier New"/>
                <a:ea typeface="Courier New"/>
                <a:cs typeface="Courier New"/>
                <a:sym typeface="Courier New"/>
              </a:rPr>
              <a:t>'supercategories'</a:t>
            </a:r>
            <a:r>
              <a:rPr lang="en-US" sz="1000">
                <a:latin typeface="Courier New"/>
                <a:ea typeface="Courier New"/>
                <a:cs typeface="Courier New"/>
                <a:sym typeface="Courier New"/>
              </a:rPr>
              <a:t>,</a:t>
            </a:r>
            <a:r>
              <a:rPr lang="en-US" sz="1000">
                <a:solidFill>
                  <a:srgbClr val="A31515"/>
                </a:solidFill>
                <a:latin typeface="Courier New"/>
                <a:ea typeface="Courier New"/>
                <a:cs typeface="Courier New"/>
                <a:sym typeface="Courier New"/>
              </a:rPr>
              <a:t>'Code_postal_et_commune'</a:t>
            </a:r>
            <a:r>
              <a:rPr lang="en-US" sz="1000">
                <a:latin typeface="Courier New"/>
                <a:ea typeface="Courier New"/>
                <a:cs typeface="Courier New"/>
                <a:sym typeface="Courier New"/>
              </a:rPr>
              <a:t>,</a:t>
            </a:r>
            <a:r>
              <a:rPr lang="en-US" sz="1000">
                <a:solidFill>
                  <a:srgbClr val="A31515"/>
                </a:solidFill>
                <a:latin typeface="Courier New"/>
                <a:ea typeface="Courier New"/>
                <a:cs typeface="Courier New"/>
                <a:sym typeface="Courier New"/>
              </a:rPr>
              <a:t>'Covid19_mesures_specifiques'</a:t>
            </a:r>
            <a:r>
              <a:rPr lang="en-US" sz="1000">
                <a:latin typeface="Courier New"/>
                <a:ea typeface="Courier New"/>
                <a:cs typeface="Courier New"/>
                <a:sym typeface="Courier New"/>
              </a:rPr>
              <a:t>,</a:t>
            </a:r>
            <a:r>
              <a:rPr lang="en-US" sz="1000">
                <a:solidFill>
                  <a:srgbClr val="A31515"/>
                </a:solidFill>
                <a:latin typeface="Courier New"/>
                <a:ea typeface="Courier New"/>
                <a:cs typeface="Courier New"/>
                <a:sym typeface="Courier New"/>
              </a:rPr>
              <a:t>'Covid19_est_en_activite'</a:t>
            </a:r>
            <a:r>
              <a:rPr lang="en-US" sz="1000">
                <a:latin typeface="Courier New"/>
                <a:ea typeface="Courier New"/>
                <a:cs typeface="Courier New"/>
                <a:sym typeface="Courier New"/>
              </a:rPr>
              <a:t>,</a:t>
            </a:r>
            <a:r>
              <a:rPr lang="en-US" sz="1000">
                <a:solidFill>
                  <a:srgbClr val="A31515"/>
                </a:solidFill>
                <a:latin typeface="Courier New"/>
                <a:ea typeface="Courier New"/>
                <a:cs typeface="Courier New"/>
                <a:sym typeface="Courier New"/>
              </a:rPr>
              <a:t>'Covid19_periodes_d_ouvertures_confirmees'</a:t>
            </a:r>
            <a:r>
              <a:rPr lang="en-US" sz="1000">
                <a:latin typeface="Courier New"/>
                <a:ea typeface="Courier New"/>
                <a:cs typeface="Courier New"/>
                <a:sym typeface="Courier New"/>
              </a:rPr>
              <a:t>,</a:t>
            </a:r>
            <a:r>
              <a:rPr lang="en-US" sz="1000">
                <a:solidFill>
                  <a:srgbClr val="A31515"/>
                </a:solidFill>
                <a:latin typeface="Courier New"/>
                <a:ea typeface="Courier New"/>
                <a:cs typeface="Courier New"/>
                <a:sym typeface="Courier New"/>
              </a:rPr>
              <a:t>'Categories_de_POI'</a:t>
            </a:r>
            <a:r>
              <a:rPr lang="en-US" sz="1000">
                <a:latin typeface="Courier New"/>
                <a:ea typeface="Courier New"/>
                <a:cs typeface="Courier New"/>
                <a:sym typeface="Courier New"/>
              </a:rPr>
              <a:t>,</a:t>
            </a:r>
            <a:r>
              <a:rPr lang="en-US" sz="1000">
                <a:solidFill>
                  <a:srgbClr val="A31515"/>
                </a:solidFill>
                <a:latin typeface="Courier New"/>
                <a:ea typeface="Courier New"/>
                <a:cs typeface="Courier New"/>
                <a:sym typeface="Courier New"/>
              </a:rPr>
              <a:t>'Createur_de_la_donnee'</a:t>
            </a:r>
            <a:r>
              <a:rPr lang="en-US" sz="1000">
                <a:latin typeface="Courier New"/>
                <a:ea typeface="Courier New"/>
                <a:cs typeface="Courier New"/>
                <a:sym typeface="Courier New"/>
              </a:rPr>
              <a:t>,</a:t>
            </a:r>
            <a:r>
              <a:rPr lang="en-US" sz="1000">
                <a:solidFill>
                  <a:srgbClr val="A31515"/>
                </a:solidFill>
                <a:latin typeface="Courier New"/>
                <a:ea typeface="Courier New"/>
                <a:cs typeface="Courier New"/>
                <a:sym typeface="Courier New"/>
              </a:rPr>
              <a:t>'SIT_diffuseur'</a:t>
            </a:r>
            <a:r>
              <a:rPr lang="en-US" sz="1000">
                <a:latin typeface="Courier New"/>
                <a:ea typeface="Courier New"/>
                <a:cs typeface="Courier New"/>
                <a:sym typeface="Courier New"/>
              </a:rPr>
              <a:t>,</a:t>
            </a:r>
            <a:r>
              <a:rPr lang="en-US" sz="1000">
                <a:solidFill>
                  <a:srgbClr val="A31515"/>
                </a:solidFill>
                <a:latin typeface="Courier New"/>
                <a:ea typeface="Courier New"/>
                <a:cs typeface="Courier New"/>
                <a:sym typeface="Courier New"/>
              </a:rPr>
              <a:t>'Classements_du_POI'</a:t>
            </a:r>
            <a:r>
              <a:rPr lang="en-US" sz="1000">
                <a:latin typeface="Courier New"/>
                <a:ea typeface="Courier New"/>
                <a:cs typeface="Courier New"/>
                <a:sym typeface="Courier New"/>
              </a:rPr>
              <a:t>,</a:t>
            </a:r>
            <a:r>
              <a:rPr lang="en-US" sz="1000">
                <a:solidFill>
                  <a:srgbClr val="A31515"/>
                </a:solidFill>
                <a:latin typeface="Courier New"/>
                <a:ea typeface="Courier New"/>
                <a:cs typeface="Courier New"/>
                <a:sym typeface="Courier New"/>
              </a:rPr>
              <a:t>'URI_ID_du_POI'</a:t>
            </a:r>
            <a:r>
              <a:rPr lang="en-US" sz="1000">
                <a:latin typeface="Courier New"/>
                <a:ea typeface="Courier New"/>
                <a:cs typeface="Courier New"/>
                <a:sym typeface="Courier New"/>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df_clean.shape = </a:t>
            </a:r>
            <a:r>
              <a:rPr lang="en-US" sz="1000">
                <a:solidFill>
                  <a:srgbClr val="212121"/>
                </a:solidFill>
                <a:latin typeface="Courier New"/>
                <a:ea typeface="Courier New"/>
                <a:cs typeface="Courier New"/>
                <a:sym typeface="Courier New"/>
              </a:rPr>
              <a:t>(1959, 14)</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399a8cd42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g22399a8cd4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 name="Google Shape;3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Pour la </a:t>
            </a:r>
            <a:r>
              <a:rPr lang="en-US"/>
              <a:t>construction</a:t>
            </a:r>
            <a:r>
              <a:rPr lang="en-US"/>
              <a:t> de notre database : nous avons </a:t>
            </a:r>
            <a:r>
              <a:rPr lang="en-US"/>
              <a:t>filtré</a:t>
            </a:r>
            <a:r>
              <a:rPr lang="en-US"/>
              <a:t> les df / csv en plusieurs sous-csv en se basant sur leurs catégories respectives. ainsi nous récupéré un csv des restaurants, un csv incontournables de la réunion, un csv des agences qui proposent des activité, un csv des </a:t>
            </a:r>
            <a:r>
              <a:rPr lang="en-US"/>
              <a:t>commerçants</a:t>
            </a:r>
            <a:r>
              <a:rPr lang="en-US"/>
              <a:t> de produits locaux, un csv avec les autres POI (hors </a:t>
            </a:r>
            <a:r>
              <a:rPr lang="en-US"/>
              <a:t>hébergements</a:t>
            </a:r>
            <a:r>
              <a:rPr lang="en-US"/>
              <a:t>) et enfin un csv de </a:t>
            </a:r>
            <a:r>
              <a:rPr lang="en-US"/>
              <a:t>correspondance</a:t>
            </a:r>
            <a:r>
              <a:rPr lang="en-US"/>
              <a:t> entre les villes et leur code postal qui nous facilitera les requêtes sur SQL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 name="Google Shape;42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la </a:t>
            </a:r>
            <a:r>
              <a:rPr lang="en-US"/>
              <a:t>présentation</a:t>
            </a:r>
            <a:r>
              <a:rPr lang="en-US"/>
              <a:t> va se </a:t>
            </a:r>
            <a:r>
              <a:rPr lang="en-US"/>
              <a:t>dérouler</a:t>
            </a:r>
            <a:r>
              <a:rPr lang="en-US"/>
              <a:t> suivant le plan que vous voyez : nous </a:t>
            </a:r>
            <a:r>
              <a:rPr lang="en-US"/>
              <a:t>commençons</a:t>
            </a:r>
            <a:r>
              <a:rPr lang="en-US"/>
              <a:t> par un rappel des </a:t>
            </a:r>
            <a:r>
              <a:rPr lang="en-US"/>
              <a:t>objectifs</a:t>
            </a:r>
            <a:r>
              <a:rPr lang="en-US"/>
              <a:t> et une </a:t>
            </a:r>
            <a:r>
              <a:rPr lang="en-US"/>
              <a:t>présentation</a:t>
            </a:r>
            <a:r>
              <a:rPr lang="en-US"/>
              <a:t> de l’architecture que nous avons choisis, ensuite…, pour finir … et en conclusion nous proposerons quelques piste d’amélioration du projet</a:t>
            </a:r>
            <a:endParaRPr/>
          </a:p>
        </p:txBody>
      </p:sp>
      <p:sp>
        <p:nvSpPr>
          <p:cNvPr id="79" name="Google Shape;7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3" name="Google Shape;43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a:solidFill>
                  <a:schemeClr val="dk1"/>
                </a:solidFill>
              </a:rPr>
              <a:t>en ce qui concerne l’étape de consommation des données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 name="Google Shape;4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Nous avons construit une fonction de génération des itinéraires dont les arguments sont :</a:t>
            </a:r>
            <a:endParaRPr/>
          </a:p>
          <a:p>
            <a:pPr indent="0" lvl="0" marL="0" rtl="0" algn="l">
              <a:spcBef>
                <a:spcPts val="0"/>
              </a:spcBef>
              <a:spcAft>
                <a:spcPts val="0"/>
              </a:spcAft>
              <a:buNone/>
            </a:pPr>
            <a:r>
              <a:rPr lang="en-US"/>
              <a:t>le nombre de jours dont dispose le user pour son séjour, le nombre de poi et de restaurants qu’il souhaite visiter par jour ainsi que le nombre </a:t>
            </a:r>
            <a:r>
              <a:rPr lang="en-US"/>
              <a:t>d'activités</a:t>
            </a:r>
            <a:r>
              <a:rPr lang="en-US"/>
              <a:t> qu’il voudrait qu’on lui propose par jour. La </a:t>
            </a:r>
            <a:r>
              <a:rPr lang="en-US"/>
              <a:t>seule</a:t>
            </a:r>
            <a:r>
              <a:rPr lang="en-US"/>
              <a:t> variable à renseigner obligatoirement est le nombre de </a:t>
            </a:r>
            <a:r>
              <a:rPr lang="en-US"/>
              <a:t>jours</a:t>
            </a:r>
            <a:r>
              <a:rPr lang="en-US"/>
              <a:t>, les autres sont </a:t>
            </a:r>
            <a:r>
              <a:rPr lang="en-US"/>
              <a:t>facultatifs</a:t>
            </a:r>
            <a:r>
              <a:rPr lang="en-US"/>
              <a:t> et disposent de valeurs par défaut.  </a:t>
            </a:r>
            <a:r>
              <a:rPr lang="en-US"/>
              <a:t>La fonction</a:t>
            </a:r>
            <a:r>
              <a:rPr lang="en-US"/>
              <a:t> réalise un clustering des POI grâce à leurs coordonnées géographique. Le nombre de </a:t>
            </a:r>
            <a:r>
              <a:rPr lang="en-US">
                <a:solidFill>
                  <a:schemeClr val="dk1"/>
                </a:solidFill>
              </a:rPr>
              <a:t>clusters</a:t>
            </a:r>
            <a:r>
              <a:rPr lang="en-US"/>
              <a:t> va correspondre au nombre de </a:t>
            </a:r>
            <a:r>
              <a:rPr lang="en-US">
                <a:solidFill>
                  <a:schemeClr val="dk1"/>
                </a:solidFill>
              </a:rPr>
              <a:t>de jours renseigné en argument</a:t>
            </a:r>
            <a:r>
              <a:rPr lang="en-US"/>
              <a:t>. Elle définit ensuite les poi incontournables comme centre des </a:t>
            </a:r>
            <a:r>
              <a:rPr lang="en-US"/>
              <a:t>clusters</a:t>
            </a:r>
            <a:r>
              <a:rPr lang="en-US"/>
              <a:t> et </a:t>
            </a:r>
            <a:r>
              <a:rPr lang="en-US"/>
              <a:t>sélectionne</a:t>
            </a:r>
            <a:r>
              <a:rPr lang="en-US"/>
              <a:t> les </a:t>
            </a:r>
            <a:r>
              <a:rPr lang="en-US"/>
              <a:t>autres</a:t>
            </a:r>
            <a:r>
              <a:rPr lang="en-US"/>
              <a:t> poi par rapport à leur proximité à ce centre, sinon ils sont </a:t>
            </a:r>
            <a:r>
              <a:rPr lang="en-US"/>
              <a:t>sélectionnés</a:t>
            </a:r>
            <a:r>
              <a:rPr lang="en-US"/>
              <a:t> de manière aléatoire sur la base du nombre souhaité par jour.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1" name="Google Shape;45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Font typeface="Courier New"/>
              <a:buNone/>
            </a:pPr>
            <a:r>
              <a:rPr lang="en-US">
                <a:solidFill>
                  <a:schemeClr val="dk1"/>
                </a:solidFill>
              </a:rPr>
              <a:t>en return elle génére un dataframe qui se présente comme suit pour un séjour de 10 jours par exemple </a:t>
            </a:r>
            <a:r>
              <a:rPr lang="en-US" sz="2000">
                <a:latin typeface="Courier New"/>
                <a:ea typeface="Courier New"/>
                <a:cs typeface="Courier New"/>
                <a:sym typeface="Courier New"/>
              </a:rPr>
              <a:t>reunion_itinerary(</a:t>
            </a:r>
            <a:r>
              <a:rPr lang="en-US" sz="2000">
                <a:solidFill>
                  <a:srgbClr val="098156"/>
                </a:solidFill>
                <a:latin typeface="Courier New"/>
                <a:ea typeface="Courier New"/>
                <a:cs typeface="Courier New"/>
                <a:sym typeface="Courier New"/>
              </a:rPr>
              <a:t>10</a:t>
            </a:r>
            <a:r>
              <a:rPr lang="en-US" sz="2000">
                <a:latin typeface="Courier New"/>
                <a:ea typeface="Courier New"/>
                <a:cs typeface="Courier New"/>
                <a:sym typeface="Courier New"/>
              </a:rPr>
              <a:t>,</a:t>
            </a:r>
            <a:r>
              <a:rPr lang="en-US" sz="2000">
                <a:solidFill>
                  <a:srgbClr val="098156"/>
                </a:solidFill>
                <a:latin typeface="Courier New"/>
                <a:ea typeface="Courier New"/>
                <a:cs typeface="Courier New"/>
                <a:sym typeface="Courier New"/>
              </a:rPr>
              <a:t>4</a:t>
            </a:r>
            <a:r>
              <a:rPr lang="en-US" sz="2000">
                <a:latin typeface="Courier New"/>
                <a:ea typeface="Courier New"/>
                <a:cs typeface="Courier New"/>
                <a:sym typeface="Courier New"/>
              </a:rPr>
              <a:t>,</a:t>
            </a:r>
            <a:r>
              <a:rPr lang="en-US" sz="2000">
                <a:solidFill>
                  <a:srgbClr val="098156"/>
                </a:solidFill>
                <a:latin typeface="Courier New"/>
                <a:ea typeface="Courier New"/>
                <a:cs typeface="Courier New"/>
                <a:sym typeface="Courier New"/>
              </a:rPr>
              <a:t>3</a:t>
            </a:r>
            <a:r>
              <a:rPr lang="en-US" sz="2000">
                <a:latin typeface="Courier New"/>
                <a:ea typeface="Courier New"/>
                <a:cs typeface="Courier New"/>
                <a:sym typeface="Courier New"/>
              </a:rPr>
              <a:t>,</a:t>
            </a:r>
            <a:r>
              <a:rPr lang="en-US" sz="2000">
                <a:solidFill>
                  <a:srgbClr val="098156"/>
                </a:solidFill>
                <a:latin typeface="Courier New"/>
                <a:ea typeface="Courier New"/>
                <a:cs typeface="Courier New"/>
                <a:sym typeface="Courier New"/>
              </a:rPr>
              <a:t>2</a:t>
            </a:r>
            <a:r>
              <a:rPr lang="en-US" sz="2000">
                <a:latin typeface="Courier New"/>
                <a:ea typeface="Courier New"/>
                <a:cs typeface="Courier New"/>
                <a:sym typeface="Courier New"/>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2399a8cd42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g22399a8cd4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1" name="Google Shape;48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f9dc2a4a9e_2_45:notes"/>
          <p:cNvSpPr/>
          <p:nvPr>
            <p:ph idx="2" type="sldImg"/>
          </p:nvPr>
        </p:nvSpPr>
        <p:spPr>
          <a:xfrm>
            <a:off x="1143309" y="685800"/>
            <a:ext cx="4572056"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f9dc2a4a9e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7" name="Google Shape;52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Il était ensuite question de conteneuriser les applications, nous sommes donc passé par docker pour créer les images correspondant respectivisement a la fastApi et à l’application Dash. Pour nos Dockerfiles, nous sommes partie de l’image générique de Python, du fichier requirements pour l’installation modules necessaires, ensuite nous y avons ajouté le python file des application ainsi que le csv brut et le fichier ontology qui permet de filtrer les catégories. pour finir nous les avons exposé sur des ports adapté.</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7" name="Google Shape;53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Nous avons choisi de téléverser ces images sur DockerHub pour permettre à tous les users disposant de Docker d’y accéder à travers un pull et une commande run qui sont renseigné dans un readme.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2399a8cd42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6" name="Google Shape;546;g22399a8cd4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7a793c86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g227a793c86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4" name="Google Shape;55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le csv se présente comme vous le voyez sur le slide, il disposent de 17 colonnes comprenant des informations relatives à chaque POI comme la latitude, longitude, la date de mise à jour et le contact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 name="Google Shape;1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en vérifiant le csv nous nous sommes rendu compte qu’il y avait certaines lignes corrompues que nous avons fixé grace à un script python. vous pouvez voir ici une des lignes en question et ensuite le avant après fix du csv que nous avons obtenu grace à la commande dif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yout with centered title and subtitle placeholders"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360"/>
              </a:spcBef>
              <a:spcAft>
                <a:spcPts val="0"/>
              </a:spcAft>
              <a:buClr>
                <a:schemeClr val="dk1"/>
              </a:buClr>
              <a:buSzPts val="1800"/>
              <a:buChar char="•"/>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sp>
        <p:nvSpPr>
          <p:cNvPr id="14" name="Google Shape;14;p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12"/>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2"/>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4" name="Google Shape;54;p12"/>
          <p:cNvSpPr txBox="1"/>
          <p:nvPr>
            <p:ph idx="1" type="subTitle"/>
          </p:nvPr>
        </p:nvSpPr>
        <p:spPr>
          <a:xfrm>
            <a:off x="265500" y="3737433"/>
            <a:ext cx="4045200" cy="16468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12"/>
          <p:cNvSpPr txBox="1"/>
          <p:nvPr>
            <p:ph idx="2" type="body"/>
          </p:nvPr>
        </p:nvSpPr>
        <p:spPr>
          <a:xfrm>
            <a:off x="4939500" y="965433"/>
            <a:ext cx="3837000" cy="49268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6" name="Google Shape;56;p12"/>
          <p:cNvSpPr txBox="1"/>
          <p:nvPr>
            <p:ph idx="12" type="sldNum"/>
          </p:nvPr>
        </p:nvSpPr>
        <p:spPr>
          <a:xfrm>
            <a:off x="8472458" y="6217622"/>
            <a:ext cx="548700" cy="524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3"/>
          <p:cNvSpPr txBox="1"/>
          <p:nvPr>
            <p:ph idx="1" type="body"/>
          </p:nvPr>
        </p:nvSpPr>
        <p:spPr>
          <a:xfrm>
            <a:off x="311700" y="5640767"/>
            <a:ext cx="5998800" cy="806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3"/>
          <p:cNvSpPr txBox="1"/>
          <p:nvPr>
            <p:ph idx="12" type="sldNum"/>
          </p:nvPr>
        </p:nvSpPr>
        <p:spPr>
          <a:xfrm>
            <a:off x="8472458" y="6217622"/>
            <a:ext cx="548700" cy="524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4"/>
          <p:cNvSpPr txBox="1"/>
          <p:nvPr>
            <p:ph hasCustomPrompt="1" type="title"/>
          </p:nvPr>
        </p:nvSpPr>
        <p:spPr>
          <a:xfrm>
            <a:off x="311700" y="1474833"/>
            <a:ext cx="8520600" cy="26180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4"/>
          <p:cNvSpPr txBox="1"/>
          <p:nvPr>
            <p:ph idx="1" type="body"/>
          </p:nvPr>
        </p:nvSpPr>
        <p:spPr>
          <a:xfrm>
            <a:off x="311700" y="4202967"/>
            <a:ext cx="8520600" cy="1734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3" name="Google Shape;63;p14"/>
          <p:cNvSpPr txBox="1"/>
          <p:nvPr>
            <p:ph idx="12" type="sldNum"/>
          </p:nvPr>
        </p:nvSpPr>
        <p:spPr>
          <a:xfrm>
            <a:off x="8472458" y="6217622"/>
            <a:ext cx="548700" cy="524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6217622"/>
            <a:ext cx="548700" cy="524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5"/>
          <p:cNvSpPr txBox="1"/>
          <p:nvPr>
            <p:ph type="ctrTitle"/>
          </p:nvPr>
        </p:nvSpPr>
        <p:spPr>
          <a:xfrm>
            <a:off x="311708" y="992767"/>
            <a:ext cx="8520600" cy="2736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7" name="Google Shape;27;p5"/>
          <p:cNvSpPr txBox="1"/>
          <p:nvPr>
            <p:ph idx="1" type="subTitle"/>
          </p:nvPr>
        </p:nvSpPr>
        <p:spPr>
          <a:xfrm>
            <a:off x="311700" y="3778833"/>
            <a:ext cx="8520600" cy="10568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 name="Google Shape;28;p5"/>
          <p:cNvSpPr txBox="1"/>
          <p:nvPr>
            <p:ph idx="12" type="sldNum"/>
          </p:nvPr>
        </p:nvSpPr>
        <p:spPr>
          <a:xfrm>
            <a:off x="8472458" y="6217622"/>
            <a:ext cx="548700" cy="524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6"/>
          <p:cNvSpPr txBox="1"/>
          <p:nvPr>
            <p:ph type="title"/>
          </p:nvPr>
        </p:nvSpPr>
        <p:spPr>
          <a:xfrm>
            <a:off x="311700" y="2867800"/>
            <a:ext cx="8520600" cy="1122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1" name="Google Shape;31;p6"/>
          <p:cNvSpPr txBox="1"/>
          <p:nvPr>
            <p:ph idx="12" type="sldNum"/>
          </p:nvPr>
        </p:nvSpPr>
        <p:spPr>
          <a:xfrm>
            <a:off x="8472458" y="6217622"/>
            <a:ext cx="548700" cy="524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7"/>
          <p:cNvSpPr txBox="1"/>
          <p:nvPr>
            <p:ph type="title"/>
          </p:nvPr>
        </p:nvSpPr>
        <p:spPr>
          <a:xfrm>
            <a:off x="311700" y="593367"/>
            <a:ext cx="8520600" cy="76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7"/>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 name="Google Shape;35;p7"/>
          <p:cNvSpPr txBox="1"/>
          <p:nvPr>
            <p:ph idx="12" type="sldNum"/>
          </p:nvPr>
        </p:nvSpPr>
        <p:spPr>
          <a:xfrm>
            <a:off x="8472458" y="6217622"/>
            <a:ext cx="548700" cy="524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8"/>
          <p:cNvSpPr txBox="1"/>
          <p:nvPr>
            <p:ph type="title"/>
          </p:nvPr>
        </p:nvSpPr>
        <p:spPr>
          <a:xfrm>
            <a:off x="311700" y="593367"/>
            <a:ext cx="8520600" cy="76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8"/>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 name="Google Shape;39;p8"/>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8"/>
          <p:cNvSpPr txBox="1"/>
          <p:nvPr>
            <p:ph idx="12" type="sldNum"/>
          </p:nvPr>
        </p:nvSpPr>
        <p:spPr>
          <a:xfrm>
            <a:off x="8472458" y="6217622"/>
            <a:ext cx="548700" cy="524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9"/>
          <p:cNvSpPr txBox="1"/>
          <p:nvPr>
            <p:ph type="title"/>
          </p:nvPr>
        </p:nvSpPr>
        <p:spPr>
          <a:xfrm>
            <a:off x="311700" y="593367"/>
            <a:ext cx="8520600" cy="76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9"/>
          <p:cNvSpPr txBox="1"/>
          <p:nvPr>
            <p:ph idx="12" type="sldNum"/>
          </p:nvPr>
        </p:nvSpPr>
        <p:spPr>
          <a:xfrm>
            <a:off x="8472458" y="6217622"/>
            <a:ext cx="548700" cy="524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10"/>
          <p:cNvSpPr txBox="1"/>
          <p:nvPr>
            <p:ph type="title"/>
          </p:nvPr>
        </p:nvSpPr>
        <p:spPr>
          <a:xfrm>
            <a:off x="311700" y="740800"/>
            <a:ext cx="2808000" cy="10076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10"/>
          <p:cNvSpPr txBox="1"/>
          <p:nvPr>
            <p:ph idx="1" type="body"/>
          </p:nvPr>
        </p:nvSpPr>
        <p:spPr>
          <a:xfrm>
            <a:off x="311700" y="1852800"/>
            <a:ext cx="2808000" cy="4239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10"/>
          <p:cNvSpPr txBox="1"/>
          <p:nvPr>
            <p:ph idx="12" type="sldNum"/>
          </p:nvPr>
        </p:nvSpPr>
        <p:spPr>
          <a:xfrm>
            <a:off x="8472458" y="6217622"/>
            <a:ext cx="548700" cy="524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11"/>
          <p:cNvSpPr txBox="1"/>
          <p:nvPr>
            <p:ph type="title"/>
          </p:nvPr>
        </p:nvSpPr>
        <p:spPr>
          <a:xfrm>
            <a:off x="490250" y="600200"/>
            <a:ext cx="6367800" cy="54544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11"/>
          <p:cNvSpPr txBox="1"/>
          <p:nvPr>
            <p:ph idx="12" type="sldNum"/>
          </p:nvPr>
        </p:nvSpPr>
        <p:spPr>
          <a:xfrm>
            <a:off x="8472458" y="6217622"/>
            <a:ext cx="548700" cy="5248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2.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 name="Google Shape;8;p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 name="Shape 21"/>
        <p:cNvGrpSpPr/>
        <p:nvPr/>
      </p:nvGrpSpPr>
      <p:grpSpPr>
        <a:xfrm>
          <a:off x="0" y="0"/>
          <a:ext cx="0" cy="0"/>
          <a:chOff x="0" y="0"/>
          <a:chExt cx="0" cy="0"/>
        </a:xfrm>
      </p:grpSpPr>
      <p:sp>
        <p:nvSpPr>
          <p:cNvPr id="22" name="Google Shape;22;p4"/>
          <p:cNvSpPr txBox="1"/>
          <p:nvPr>
            <p:ph type="title"/>
          </p:nvPr>
        </p:nvSpPr>
        <p:spPr>
          <a:xfrm>
            <a:off x="311700" y="593367"/>
            <a:ext cx="8520600" cy="7636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3" name="Google Shape;23;p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24" name="Google Shape;24;p4"/>
          <p:cNvSpPr txBox="1"/>
          <p:nvPr>
            <p:ph idx="12" type="sldNum"/>
          </p:nvPr>
        </p:nvSpPr>
        <p:spPr>
          <a:xfrm>
            <a:off x="8472458" y="6217622"/>
            <a:ext cx="548700" cy="524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hyperlink" Target="https://data.datatourisme.fr/54/669654df-f23e-3af2-bb63-10765b9325a2" TargetMode="External"/><Relationship Id="rId5" Type="http://schemas.openxmlformats.org/officeDocument/2006/relationships/hyperlink" Target="https://www.datatourisme.fr/ontology/core#PlaceOfInterest%7Chttps://www.datatourisme.fr/ontology/core#PointOfInterest%7Chttps://www.datatourisme.fr/ontology/core#Accommodation%7Chttps://www.datatourisme.fr/ontology/core#RentalAccommodation%7Chttp://schema.org/Accommodation%7Chttp://schema.org/LodgingBusiness" TargetMode="External"/><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6.png"/><Relationship Id="rId9"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8.png"/><Relationship Id="rId8"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40.jp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7.png"/><Relationship Id="rId5" Type="http://schemas.openxmlformats.org/officeDocument/2006/relationships/image" Target="../media/image43.png"/><Relationship Id="rId6"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8.jpg"/><Relationship Id="rId5" Type="http://schemas.openxmlformats.org/officeDocument/2006/relationships/image" Target="../media/image12.jpg"/><Relationship Id="rId6"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sp>
        <p:nvSpPr>
          <p:cNvPr id="70" name="Google Shape;70;p16"/>
          <p:cNvSpPr txBox="1"/>
          <p:nvPr>
            <p:ph type="ctrTitle"/>
          </p:nvPr>
        </p:nvSpPr>
        <p:spPr>
          <a:xfrm>
            <a:off x="831850" y="2463800"/>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i="0" lang="en-US" sz="3600" u="none">
                <a:solidFill>
                  <a:srgbClr val="000000"/>
                </a:solidFill>
                <a:latin typeface="Arial"/>
                <a:ea typeface="Arial"/>
                <a:cs typeface="Arial"/>
                <a:sym typeface="Arial"/>
              </a:rPr>
              <a:t>Itinéraire de vacances</a:t>
            </a:r>
            <a:r>
              <a:rPr b="0" i="0" lang="en-US" sz="4400" u="none">
                <a:solidFill>
                  <a:srgbClr val="000000"/>
                </a:solidFill>
                <a:latin typeface="Arial"/>
                <a:ea typeface="Arial"/>
                <a:cs typeface="Arial"/>
                <a:sym typeface="Arial"/>
              </a:rPr>
              <a:t> </a:t>
            </a:r>
            <a:endParaRPr/>
          </a:p>
        </p:txBody>
      </p:sp>
      <p:sp>
        <p:nvSpPr>
          <p:cNvPr id="71" name="Google Shape;71;p16"/>
          <p:cNvSpPr txBox="1"/>
          <p:nvPr>
            <p:ph idx="1" type="subTitle"/>
          </p:nvPr>
        </p:nvSpPr>
        <p:spPr>
          <a:xfrm>
            <a:off x="34925" y="4797425"/>
            <a:ext cx="2376487" cy="1152525"/>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1800"/>
              <a:buNone/>
            </a:pPr>
            <a:r>
              <a:rPr b="0" i="0" lang="en-US" sz="1400" u="none">
                <a:solidFill>
                  <a:srgbClr val="000000"/>
                </a:solidFill>
                <a:latin typeface="Arial"/>
                <a:ea typeface="Arial"/>
                <a:cs typeface="Arial"/>
                <a:sym typeface="Arial"/>
              </a:rPr>
              <a:t>GEISS Chiyo</a:t>
            </a:r>
            <a:endParaRPr b="0" i="0" sz="3200" u="none">
              <a:solidFill>
                <a:srgbClr val="000000"/>
              </a:solidFill>
              <a:latin typeface="Arial"/>
              <a:ea typeface="Arial"/>
              <a:cs typeface="Arial"/>
              <a:sym typeface="Arial"/>
            </a:endParaRPr>
          </a:p>
          <a:p>
            <a:pPr indent="0" lvl="0" marL="0" rtl="0" algn="l">
              <a:lnSpc>
                <a:spcPct val="80000"/>
              </a:lnSpc>
              <a:spcBef>
                <a:spcPts val="200"/>
              </a:spcBef>
              <a:spcAft>
                <a:spcPts val="0"/>
              </a:spcAft>
              <a:buSzPts val="1800"/>
              <a:buNone/>
            </a:pPr>
            <a:r>
              <a:rPr b="0" i="0" lang="en-US" sz="1400" u="none">
                <a:solidFill>
                  <a:srgbClr val="000000"/>
                </a:solidFill>
                <a:latin typeface="Arial"/>
                <a:ea typeface="Arial"/>
                <a:cs typeface="Arial"/>
                <a:sym typeface="Arial"/>
              </a:rPr>
              <a:t>MRABET Samia</a:t>
            </a:r>
            <a:endParaRPr b="0" i="0" sz="3200" u="none">
              <a:solidFill>
                <a:srgbClr val="000000"/>
              </a:solidFill>
              <a:latin typeface="Arial"/>
              <a:ea typeface="Arial"/>
              <a:cs typeface="Arial"/>
              <a:sym typeface="Arial"/>
            </a:endParaRPr>
          </a:p>
          <a:p>
            <a:pPr indent="0" lvl="0" marL="0" rtl="0" algn="l">
              <a:lnSpc>
                <a:spcPct val="80000"/>
              </a:lnSpc>
              <a:spcBef>
                <a:spcPts val="200"/>
              </a:spcBef>
              <a:spcAft>
                <a:spcPts val="0"/>
              </a:spcAft>
              <a:buSzPts val="1800"/>
              <a:buNone/>
            </a:pPr>
            <a:r>
              <a:rPr b="0" i="0" lang="en-US" sz="1400" u="none">
                <a:solidFill>
                  <a:srgbClr val="000000"/>
                </a:solidFill>
                <a:latin typeface="Arial"/>
                <a:ea typeface="Arial"/>
                <a:cs typeface="Arial"/>
                <a:sym typeface="Arial"/>
              </a:rPr>
              <a:t>AGUIR Sabeur</a:t>
            </a:r>
            <a:endParaRPr b="0" i="0" sz="3200" u="none">
              <a:solidFill>
                <a:srgbClr val="000000"/>
              </a:solidFill>
              <a:latin typeface="Arial"/>
              <a:ea typeface="Arial"/>
              <a:cs typeface="Arial"/>
              <a:sym typeface="Arial"/>
            </a:endParaRPr>
          </a:p>
          <a:p>
            <a:pPr indent="0" lvl="0" marL="0" rtl="0" algn="l">
              <a:lnSpc>
                <a:spcPct val="80000"/>
              </a:lnSpc>
              <a:spcBef>
                <a:spcPts val="200"/>
              </a:spcBef>
              <a:spcAft>
                <a:spcPts val="0"/>
              </a:spcAft>
              <a:buSzPts val="1800"/>
              <a:buNone/>
            </a:pPr>
            <a:r>
              <a:rPr b="0" i="0" lang="en-US" sz="1400" u="none">
                <a:solidFill>
                  <a:srgbClr val="000000"/>
                </a:solidFill>
                <a:latin typeface="Arial"/>
                <a:ea typeface="Arial"/>
                <a:cs typeface="Arial"/>
                <a:sym typeface="Arial"/>
              </a:rPr>
              <a:t>CHARTON Olivier</a:t>
            </a:r>
            <a:endParaRPr b="0" i="0" sz="3200" u="none">
              <a:solidFill>
                <a:srgbClr val="000000"/>
              </a:solidFill>
              <a:latin typeface="Arial"/>
              <a:ea typeface="Arial"/>
              <a:cs typeface="Arial"/>
              <a:sym typeface="Arial"/>
            </a:endParaRPr>
          </a:p>
          <a:p>
            <a:pPr indent="0" lvl="0" marL="0" rtl="0" algn="l">
              <a:lnSpc>
                <a:spcPct val="80000"/>
              </a:lnSpc>
              <a:spcBef>
                <a:spcPts val="200"/>
              </a:spcBef>
              <a:spcAft>
                <a:spcPts val="0"/>
              </a:spcAft>
              <a:buSzPts val="1800"/>
              <a:buNone/>
            </a:pPr>
            <a:r>
              <a:rPr b="0" i="0" lang="en-US" sz="1400" u="none">
                <a:solidFill>
                  <a:srgbClr val="000000"/>
                </a:solidFill>
                <a:latin typeface="Arial"/>
                <a:ea typeface="Arial"/>
                <a:cs typeface="Arial"/>
                <a:sym typeface="Arial"/>
              </a:rPr>
              <a:t>LE NOUVEAU Yves</a:t>
            </a:r>
            <a:endParaRPr b="0" i="0" sz="3200" u="none">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b="0" i="0" sz="3200" u="none">
              <a:solidFill>
                <a:srgbClr val="000000"/>
              </a:solidFill>
              <a:latin typeface="Arial"/>
              <a:ea typeface="Arial"/>
              <a:cs typeface="Arial"/>
              <a:sym typeface="Arial"/>
            </a:endParaRPr>
          </a:p>
        </p:txBody>
      </p:sp>
      <p:pic>
        <p:nvPicPr>
          <p:cNvPr id="72" name="Google Shape;72;p16"/>
          <p:cNvPicPr preferRelativeResize="0"/>
          <p:nvPr/>
        </p:nvPicPr>
        <p:blipFill rotWithShape="1">
          <a:blip r:embed="rId3">
            <a:alphaModFix/>
          </a:blip>
          <a:srcRect b="0" l="0" r="0" t="0"/>
          <a:stretch/>
        </p:blipFill>
        <p:spPr>
          <a:xfrm>
            <a:off x="0" y="0"/>
            <a:ext cx="9144000" cy="838200"/>
          </a:xfrm>
          <a:prstGeom prst="rect">
            <a:avLst/>
          </a:prstGeom>
          <a:noFill/>
          <a:ln>
            <a:noFill/>
          </a:ln>
        </p:spPr>
      </p:pic>
      <p:pic>
        <p:nvPicPr>
          <p:cNvPr id="73" name="Google Shape;73;p16"/>
          <p:cNvPicPr preferRelativeResize="0"/>
          <p:nvPr/>
        </p:nvPicPr>
        <p:blipFill rotWithShape="1">
          <a:blip r:embed="rId4">
            <a:alphaModFix/>
          </a:blip>
          <a:srcRect b="0" l="0" r="0" t="0"/>
          <a:stretch/>
        </p:blipFill>
        <p:spPr>
          <a:xfrm>
            <a:off x="0" y="6034087"/>
            <a:ext cx="9144000" cy="823912"/>
          </a:xfrm>
          <a:prstGeom prst="rect">
            <a:avLst/>
          </a:prstGeom>
          <a:noFill/>
          <a:ln>
            <a:noFill/>
          </a:ln>
        </p:spPr>
      </p:pic>
      <p:sp>
        <p:nvSpPr>
          <p:cNvPr id="74" name="Google Shape;74;p16"/>
          <p:cNvSpPr txBox="1"/>
          <p:nvPr/>
        </p:nvSpPr>
        <p:spPr>
          <a:xfrm>
            <a:off x="73025" y="908050"/>
            <a:ext cx="2627312" cy="93662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DEC22_POEC_DE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3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Cursus Data Engineer</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3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Projet de formation</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3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Soutenance du 27/03/2023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75" name="Google Shape;75;p16"/>
          <p:cNvSpPr txBox="1"/>
          <p:nvPr/>
        </p:nvSpPr>
        <p:spPr>
          <a:xfrm>
            <a:off x="6659562" y="4797425"/>
            <a:ext cx="2376487" cy="1152525"/>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MERCERON Mage</a:t>
            </a:r>
            <a:endParaRPr/>
          </a:p>
          <a:p>
            <a:pPr indent="0" lvl="0" marL="0" marR="0" rtl="0" algn="l">
              <a:lnSpc>
                <a:spcPct val="80000"/>
              </a:lnSpc>
              <a:spcBef>
                <a:spcPts val="20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COHEN Dan</a:t>
            </a:r>
            <a:endParaRPr/>
          </a:p>
        </p:txBody>
      </p:sp>
      <p:sp>
        <p:nvSpPr>
          <p:cNvPr id="76" name="Google Shape;76;p16"/>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pic>
        <p:nvPicPr>
          <p:cNvPr id="183" name="Google Shape;183;p25"/>
          <p:cNvPicPr preferRelativeResize="0"/>
          <p:nvPr/>
        </p:nvPicPr>
        <p:blipFill rotWithShape="1">
          <a:blip r:embed="rId3">
            <a:alphaModFix/>
          </a:blip>
          <a:srcRect b="0" l="0" r="0" t="0"/>
          <a:stretch/>
        </p:blipFill>
        <p:spPr>
          <a:xfrm>
            <a:off x="0" y="0"/>
            <a:ext cx="9144001" cy="692150"/>
          </a:xfrm>
          <a:prstGeom prst="rect">
            <a:avLst/>
          </a:prstGeom>
          <a:noFill/>
          <a:ln>
            <a:noFill/>
          </a:ln>
        </p:spPr>
      </p:pic>
      <p:sp>
        <p:nvSpPr>
          <p:cNvPr id="184" name="Google Shape;184;p25"/>
          <p:cNvSpPr txBox="1"/>
          <p:nvPr>
            <p:ph idx="4294967295" type="body"/>
          </p:nvPr>
        </p:nvSpPr>
        <p:spPr>
          <a:xfrm>
            <a:off x="311700" y="994050"/>
            <a:ext cx="8520600" cy="5251200"/>
          </a:xfrm>
          <a:prstGeom prst="rect">
            <a:avLst/>
          </a:prstGeom>
          <a:noFill/>
          <a:ln>
            <a:noFill/>
          </a:ln>
        </p:spPr>
        <p:txBody>
          <a:bodyPr anchorCtr="0" anchor="t" bIns="91425" lIns="91425" spcFirstLastPara="1" rIns="91425" wrap="square" tIns="91425">
            <a:normAutofit fontScale="25000" lnSpcReduction="20000"/>
          </a:bodyPr>
          <a:lstStyle/>
          <a:p>
            <a:pPr indent="0" lvl="0" marL="0" marR="0" rtl="0" algn="l">
              <a:lnSpc>
                <a:spcPct val="115000"/>
              </a:lnSpc>
              <a:spcBef>
                <a:spcPts val="0"/>
              </a:spcBef>
              <a:spcAft>
                <a:spcPts val="0"/>
              </a:spcAft>
              <a:buClr>
                <a:schemeClr val="dk2"/>
              </a:buClr>
              <a:buSzPct val="112500"/>
              <a:buFont typeface="Arial"/>
              <a:buNone/>
            </a:pPr>
            <a:r>
              <a:rPr b="1" i="0" lang="en-US" sz="6400" u="none" cap="none" strike="noStrike">
                <a:solidFill>
                  <a:schemeClr val="dk1"/>
                </a:solidFill>
                <a:highlight>
                  <a:srgbClr val="FFFFFE"/>
                </a:highlight>
                <a:latin typeface="Arial"/>
                <a:ea typeface="Arial"/>
                <a:cs typeface="Arial"/>
                <a:sym typeface="Arial"/>
              </a:rPr>
              <a:t>Exploration du jeu de données :</a:t>
            </a:r>
            <a:r>
              <a:rPr b="0" i="0" lang="en-US" sz="6400" u="none" cap="none" strike="noStrike">
                <a:solidFill>
                  <a:schemeClr val="dk1"/>
                </a:solidFill>
                <a:highlight>
                  <a:srgbClr val="FFFFFE"/>
                </a:highlight>
                <a:latin typeface="Arial"/>
                <a:ea typeface="Arial"/>
                <a:cs typeface="Arial"/>
                <a:sym typeface="Arial"/>
              </a:rPr>
              <a:t> méthodes head, shape, loc , value_counts:</a:t>
            </a:r>
            <a:endParaRPr b="0" i="0" sz="6400" u="none" cap="none" strike="noStrike">
              <a:solidFill>
                <a:schemeClr val="dk1"/>
              </a:solidFill>
              <a:highlight>
                <a:srgbClr val="FFFFFE"/>
              </a:highlight>
              <a:latin typeface="Arial"/>
              <a:ea typeface="Arial"/>
              <a:cs typeface="Arial"/>
              <a:sym typeface="Arial"/>
            </a:endParaRPr>
          </a:p>
          <a:p>
            <a:pPr indent="457200" lvl="0" marL="0" marR="0" rtl="0" algn="l">
              <a:lnSpc>
                <a:spcPct val="115000"/>
              </a:lnSpc>
              <a:spcBef>
                <a:spcPts val="1200"/>
              </a:spcBef>
              <a:spcAft>
                <a:spcPts val="0"/>
              </a:spcAft>
              <a:buClr>
                <a:schemeClr val="dk2"/>
              </a:buClr>
              <a:buSzPct val="112500"/>
              <a:buFont typeface="Arial"/>
              <a:buNone/>
            </a:pPr>
            <a:r>
              <a:rPr b="0" i="0" lang="en-US" sz="6400" u="none" cap="none" strike="noStrike">
                <a:solidFill>
                  <a:schemeClr val="dk1"/>
                </a:solidFill>
                <a:highlight>
                  <a:srgbClr val="FFFFFF"/>
                </a:highlight>
                <a:latin typeface="Arial"/>
                <a:ea typeface="Arial"/>
                <a:cs typeface="Arial"/>
                <a:sym typeface="Arial"/>
              </a:rPr>
              <a:t>shape = (3571, 17)</a:t>
            </a:r>
            <a:endParaRPr b="0" i="0" sz="6400" u="none" cap="none" strike="noStrike">
              <a:solidFill>
                <a:schemeClr val="dk1"/>
              </a:solidFill>
              <a:highlight>
                <a:srgbClr val="FFFFFE"/>
              </a:highlight>
              <a:latin typeface="Arial"/>
              <a:ea typeface="Arial"/>
              <a:cs typeface="Arial"/>
              <a:sym typeface="Arial"/>
            </a:endParaRPr>
          </a:p>
          <a:p>
            <a:pPr indent="0" lvl="0" marL="0" marR="0" rtl="0" algn="l">
              <a:lnSpc>
                <a:spcPct val="135714"/>
              </a:lnSpc>
              <a:spcBef>
                <a:spcPts val="1200"/>
              </a:spcBef>
              <a:spcAft>
                <a:spcPts val="0"/>
              </a:spcAft>
              <a:buClr>
                <a:schemeClr val="dk2"/>
              </a:buClr>
              <a:buSzPct val="112500"/>
              <a:buFont typeface="Arial"/>
              <a:buNone/>
            </a:pPr>
            <a:r>
              <a:rPr b="1" i="0" lang="en-US" sz="6400" u="none" cap="none" strike="noStrike">
                <a:solidFill>
                  <a:schemeClr val="dk1"/>
                </a:solidFill>
                <a:highlight>
                  <a:srgbClr val="FFFFFE"/>
                </a:highlight>
                <a:latin typeface="Arial"/>
                <a:ea typeface="Arial"/>
                <a:cs typeface="Arial"/>
                <a:sym typeface="Arial"/>
              </a:rPr>
              <a:t>Création d'une colonne ID et définition comme index</a:t>
            </a:r>
            <a:r>
              <a:rPr b="0" i="0" lang="en-US" sz="6400" u="none" cap="none" strike="noStrike">
                <a:solidFill>
                  <a:schemeClr val="dk1"/>
                </a:solidFill>
                <a:highlight>
                  <a:srgbClr val="FFFFFE"/>
                </a:highlight>
                <a:latin typeface="Arial"/>
                <a:ea typeface="Arial"/>
                <a:cs typeface="Arial"/>
                <a:sym typeface="Arial"/>
              </a:rPr>
              <a:t> (et clé primaire sur sql):</a:t>
            </a:r>
            <a:endParaRPr b="0" i="0" sz="6400" u="none" cap="none" strike="noStrike">
              <a:solidFill>
                <a:schemeClr val="dk1"/>
              </a:solidFill>
              <a:highlight>
                <a:srgbClr val="FFFFFE"/>
              </a:highlight>
              <a:latin typeface="Arial"/>
              <a:ea typeface="Arial"/>
              <a:cs typeface="Arial"/>
              <a:sym typeface="Arial"/>
            </a:endParaRPr>
          </a:p>
          <a:p>
            <a:pPr indent="457200" lvl="0" marL="0" marR="0" rtl="0" algn="l">
              <a:lnSpc>
                <a:spcPct val="135714"/>
              </a:lnSpc>
              <a:spcBef>
                <a:spcPts val="0"/>
              </a:spcBef>
              <a:spcAft>
                <a:spcPts val="0"/>
              </a:spcAft>
              <a:buClr>
                <a:schemeClr val="dk2"/>
              </a:buClr>
              <a:buSzPct val="112500"/>
              <a:buFont typeface="Arial"/>
              <a:buNone/>
            </a:pPr>
            <a:r>
              <a:rPr b="0" i="0" lang="en-US" sz="6400" u="none" cap="none" strike="noStrike">
                <a:solidFill>
                  <a:schemeClr val="dk1"/>
                </a:solidFill>
                <a:highlight>
                  <a:srgbClr val="FFFFFE"/>
                </a:highlight>
                <a:latin typeface="Arial"/>
                <a:ea typeface="Arial"/>
                <a:cs typeface="Arial"/>
                <a:sym typeface="Arial"/>
              </a:rPr>
              <a:t>URI_ID_du_POI : </a:t>
            </a:r>
            <a:r>
              <a:rPr b="0" i="0" lang="en-US" sz="6400" u="sng" cap="none" strike="noStrike">
                <a:solidFill>
                  <a:schemeClr val="hlink"/>
                </a:solidFill>
                <a:highlight>
                  <a:srgbClr val="FFFFFF"/>
                </a:highlight>
                <a:latin typeface="Arial"/>
                <a:ea typeface="Arial"/>
                <a:cs typeface="Arial"/>
                <a:sym typeface="Arial"/>
                <a:hlinkClick r:id="rId4"/>
              </a:rPr>
              <a:t>https://data.datatourisme.fr/54/669654df-f23e-3af2-bb63-10765b9325a2</a:t>
            </a:r>
            <a:endParaRPr b="0" i="0" sz="6400" u="none" cap="none" strike="noStrike">
              <a:solidFill>
                <a:srgbClr val="0000FF"/>
              </a:solidFill>
              <a:highlight>
                <a:srgbClr val="FFFFFF"/>
              </a:highlight>
              <a:latin typeface="Arial"/>
              <a:ea typeface="Arial"/>
              <a:cs typeface="Arial"/>
              <a:sym typeface="Arial"/>
            </a:endParaRPr>
          </a:p>
          <a:p>
            <a:pPr indent="0" lvl="0" marL="0" marR="0" rtl="0" algn="l">
              <a:lnSpc>
                <a:spcPct val="135714"/>
              </a:lnSpc>
              <a:spcBef>
                <a:spcPts val="0"/>
              </a:spcBef>
              <a:spcAft>
                <a:spcPts val="0"/>
              </a:spcAft>
              <a:buClr>
                <a:schemeClr val="dk2"/>
              </a:buClr>
              <a:buSzPct val="112500"/>
              <a:buFont typeface="Arial"/>
              <a:buNone/>
            </a:pPr>
            <a:r>
              <a:t/>
            </a:r>
            <a:endParaRPr b="0" i="0" sz="6400" u="none" cap="none" strike="noStrike">
              <a:solidFill>
                <a:schemeClr val="dk1"/>
              </a:solidFill>
              <a:highlight>
                <a:srgbClr val="FFFFFF"/>
              </a:highlight>
              <a:latin typeface="Arial"/>
              <a:ea typeface="Arial"/>
              <a:cs typeface="Arial"/>
              <a:sym typeface="Arial"/>
            </a:endParaRPr>
          </a:p>
          <a:p>
            <a:pPr indent="0" lvl="0" marL="0" marR="0" rtl="0" algn="l">
              <a:lnSpc>
                <a:spcPct val="135714"/>
              </a:lnSpc>
              <a:spcBef>
                <a:spcPts val="0"/>
              </a:spcBef>
              <a:spcAft>
                <a:spcPts val="0"/>
              </a:spcAft>
              <a:buClr>
                <a:schemeClr val="dk2"/>
              </a:buClr>
              <a:buSzPct val="112500"/>
              <a:buFont typeface="Arial"/>
              <a:buNone/>
            </a:pPr>
            <a:r>
              <a:rPr b="1" i="0" lang="en-US" sz="6400" u="none" cap="none" strike="noStrike">
                <a:solidFill>
                  <a:schemeClr val="dk1"/>
                </a:solidFill>
                <a:highlight>
                  <a:srgbClr val="FFFFFE"/>
                </a:highlight>
                <a:latin typeface="Arial"/>
                <a:ea typeface="Arial"/>
                <a:cs typeface="Arial"/>
                <a:sym typeface="Arial"/>
              </a:rPr>
              <a:t>Split de la colonne code_postal_et_commune en 2:</a:t>
            </a:r>
            <a:endParaRPr b="1" i="0" sz="6400" u="none" cap="none" strike="noStrike">
              <a:solidFill>
                <a:schemeClr val="dk1"/>
              </a:solidFill>
              <a:highlight>
                <a:srgbClr val="FFFFFE"/>
              </a:highlight>
              <a:latin typeface="Arial"/>
              <a:ea typeface="Arial"/>
              <a:cs typeface="Arial"/>
              <a:sym typeface="Arial"/>
            </a:endParaRPr>
          </a:p>
          <a:p>
            <a:pPr indent="457200" lvl="0" marL="0" marR="0" rtl="0" algn="l">
              <a:lnSpc>
                <a:spcPct val="135714"/>
              </a:lnSpc>
              <a:spcBef>
                <a:spcPts val="0"/>
              </a:spcBef>
              <a:spcAft>
                <a:spcPts val="0"/>
              </a:spcAft>
              <a:buClr>
                <a:schemeClr val="dk2"/>
              </a:buClr>
              <a:buSzPct val="112500"/>
              <a:buFont typeface="Arial"/>
              <a:buNone/>
            </a:pPr>
            <a:r>
              <a:rPr b="0" i="0" lang="en-US" sz="6400" u="none" cap="none" strike="noStrike">
                <a:solidFill>
                  <a:schemeClr val="dk1"/>
                </a:solidFill>
                <a:highlight>
                  <a:srgbClr val="FFFFFE"/>
                </a:highlight>
                <a:latin typeface="Arial"/>
                <a:ea typeface="Arial"/>
                <a:cs typeface="Arial"/>
                <a:sym typeface="Arial"/>
              </a:rPr>
              <a:t>Code_postal_et_commune :</a:t>
            </a:r>
            <a:r>
              <a:rPr b="1" i="0" lang="en-US" sz="6400" u="none" cap="none" strike="noStrike">
                <a:solidFill>
                  <a:schemeClr val="dk1"/>
                </a:solidFill>
                <a:highlight>
                  <a:srgbClr val="FFFFFF"/>
                </a:highlight>
                <a:latin typeface="Arial"/>
                <a:ea typeface="Arial"/>
                <a:cs typeface="Arial"/>
                <a:sym typeface="Arial"/>
              </a:rPr>
              <a:t> </a:t>
            </a:r>
            <a:r>
              <a:rPr b="0" i="0" lang="en-US" sz="6400" u="none" cap="none" strike="noStrike">
                <a:solidFill>
                  <a:schemeClr val="dk1"/>
                </a:solidFill>
                <a:highlight>
                  <a:srgbClr val="E0E0E0"/>
                </a:highlight>
                <a:latin typeface="Arial"/>
                <a:ea typeface="Arial"/>
                <a:cs typeface="Arial"/>
                <a:sym typeface="Arial"/>
              </a:rPr>
              <a:t>97434#Saint-Paul</a:t>
            </a:r>
            <a:endParaRPr b="0" i="0" sz="6400" u="none" cap="none" strike="noStrike">
              <a:solidFill>
                <a:schemeClr val="dk1"/>
              </a:solidFill>
              <a:highlight>
                <a:srgbClr val="FFFFFE"/>
              </a:highlight>
              <a:latin typeface="Arial"/>
              <a:ea typeface="Arial"/>
              <a:cs typeface="Arial"/>
              <a:sym typeface="Arial"/>
            </a:endParaRPr>
          </a:p>
          <a:p>
            <a:pPr indent="0" lvl="0" marL="0" marR="0" rtl="0" algn="l">
              <a:lnSpc>
                <a:spcPct val="135714"/>
              </a:lnSpc>
              <a:spcBef>
                <a:spcPts val="0"/>
              </a:spcBef>
              <a:spcAft>
                <a:spcPts val="0"/>
              </a:spcAft>
              <a:buClr>
                <a:schemeClr val="dk2"/>
              </a:buClr>
              <a:buSzPct val="112500"/>
              <a:buFont typeface="Arial"/>
              <a:buNone/>
            </a:pPr>
            <a:r>
              <a:t/>
            </a:r>
            <a:endParaRPr b="0" i="0" sz="6400" u="none" cap="none" strike="noStrike">
              <a:solidFill>
                <a:schemeClr val="dk1"/>
              </a:solidFill>
              <a:highlight>
                <a:srgbClr val="FFFFFE"/>
              </a:highlight>
              <a:latin typeface="Arial"/>
              <a:ea typeface="Arial"/>
              <a:cs typeface="Arial"/>
              <a:sym typeface="Arial"/>
            </a:endParaRPr>
          </a:p>
          <a:p>
            <a:pPr indent="0" lvl="0" marL="0" marR="0" rtl="0" algn="l">
              <a:lnSpc>
                <a:spcPct val="135714"/>
              </a:lnSpc>
              <a:spcBef>
                <a:spcPts val="0"/>
              </a:spcBef>
              <a:spcAft>
                <a:spcPts val="0"/>
              </a:spcAft>
              <a:buClr>
                <a:schemeClr val="dk2"/>
              </a:buClr>
              <a:buSzPct val="112500"/>
              <a:buFont typeface="Arial"/>
              <a:buNone/>
            </a:pPr>
            <a:r>
              <a:rPr b="1" i="0" lang="en-US" sz="6400" u="none" cap="none" strike="noStrike">
                <a:solidFill>
                  <a:schemeClr val="dk1"/>
                </a:solidFill>
                <a:highlight>
                  <a:srgbClr val="FFFFFE"/>
                </a:highlight>
                <a:latin typeface="Arial"/>
                <a:ea typeface="Arial"/>
                <a:cs typeface="Arial"/>
                <a:sym typeface="Arial"/>
              </a:rPr>
              <a:t>Extraction des catégories de POI de l'url :</a:t>
            </a:r>
            <a:endParaRPr b="1" i="0" sz="6400" u="none" cap="none" strike="noStrike">
              <a:solidFill>
                <a:schemeClr val="dk1"/>
              </a:solidFill>
              <a:highlight>
                <a:srgbClr val="FFFFFF"/>
              </a:highlight>
              <a:latin typeface="Arial"/>
              <a:ea typeface="Arial"/>
              <a:cs typeface="Arial"/>
              <a:sym typeface="Arial"/>
            </a:endParaRPr>
          </a:p>
          <a:p>
            <a:pPr indent="457200" lvl="0" marL="0" marR="0" rtl="0" algn="l">
              <a:lnSpc>
                <a:spcPct val="135714"/>
              </a:lnSpc>
              <a:spcBef>
                <a:spcPts val="0"/>
              </a:spcBef>
              <a:spcAft>
                <a:spcPts val="0"/>
              </a:spcAft>
              <a:buClr>
                <a:schemeClr val="dk2"/>
              </a:buClr>
              <a:buSzPct val="112500"/>
              <a:buFont typeface="Arial"/>
              <a:buNone/>
            </a:pPr>
            <a:r>
              <a:rPr b="0" i="0" lang="en-US" sz="6400" u="none" cap="none" strike="noStrike">
                <a:solidFill>
                  <a:schemeClr val="dk1"/>
                </a:solidFill>
                <a:highlight>
                  <a:srgbClr val="FFFFFE"/>
                </a:highlight>
                <a:latin typeface="Arial"/>
                <a:ea typeface="Arial"/>
                <a:cs typeface="Arial"/>
                <a:sym typeface="Arial"/>
              </a:rPr>
              <a:t>Categories_de_POI : </a:t>
            </a:r>
            <a:r>
              <a:rPr b="0" i="0" lang="en-US" sz="6400" u="sng" cap="none" strike="noStrike">
                <a:solidFill>
                  <a:schemeClr val="hlink"/>
                </a:solidFill>
                <a:highlight>
                  <a:srgbClr val="FFFFFF"/>
                </a:highlight>
                <a:latin typeface="Arial"/>
                <a:ea typeface="Arial"/>
                <a:cs typeface="Arial"/>
                <a:sym typeface="Arial"/>
                <a:hlinkClick r:id="rId5"/>
              </a:rPr>
              <a:t>https://www.datatourisme.fr/ontology/core#PlaceOfInterest|https://www.datatourisme.fr/ontology/core#PointOfInterest|https://www.datatourisme.fr/ontology/core#Accommodation|https://www.datatourisme.fr/ontology/core#RentalAccommodation|http://schema.org/Accommodation|http://schema.org/LodgingBusiness</a:t>
            </a:r>
            <a:endParaRPr b="0" i="0" sz="6400" u="none" cap="none" strike="noStrike">
              <a:solidFill>
                <a:srgbClr val="0000FF"/>
              </a:solidFill>
              <a:highlight>
                <a:srgbClr val="FFFFFE"/>
              </a:highlight>
              <a:latin typeface="Arial"/>
              <a:ea typeface="Arial"/>
              <a:cs typeface="Arial"/>
              <a:sym typeface="Arial"/>
            </a:endParaRPr>
          </a:p>
          <a:p>
            <a:pPr indent="0" lvl="0" marL="0" marR="0" rtl="0" algn="l">
              <a:lnSpc>
                <a:spcPct val="135714"/>
              </a:lnSpc>
              <a:spcBef>
                <a:spcPts val="0"/>
              </a:spcBef>
              <a:spcAft>
                <a:spcPts val="0"/>
              </a:spcAft>
              <a:buClr>
                <a:schemeClr val="dk2"/>
              </a:buClr>
              <a:buSzPct val="112500"/>
              <a:buFont typeface="Arial"/>
              <a:buNone/>
            </a:pPr>
            <a:r>
              <a:t/>
            </a:r>
            <a:endParaRPr b="0" i="0" sz="6400" u="none" cap="none" strike="noStrike">
              <a:solidFill>
                <a:schemeClr val="dk1"/>
              </a:solidFill>
              <a:highlight>
                <a:srgbClr val="FFFFFE"/>
              </a:highlight>
              <a:latin typeface="Arial"/>
              <a:ea typeface="Arial"/>
              <a:cs typeface="Arial"/>
              <a:sym typeface="Arial"/>
            </a:endParaRPr>
          </a:p>
          <a:p>
            <a:pPr indent="0" lvl="0" marL="0" marR="0" rtl="0" algn="l">
              <a:lnSpc>
                <a:spcPct val="135714"/>
              </a:lnSpc>
              <a:spcBef>
                <a:spcPts val="0"/>
              </a:spcBef>
              <a:spcAft>
                <a:spcPts val="0"/>
              </a:spcAft>
              <a:buClr>
                <a:schemeClr val="dk2"/>
              </a:buClr>
              <a:buSzPct val="112500"/>
              <a:buFont typeface="Arial"/>
              <a:buNone/>
            </a:pPr>
            <a:r>
              <a:rPr b="1" i="0" lang="en-US" sz="6400" u="none" cap="none" strike="noStrike">
                <a:solidFill>
                  <a:schemeClr val="dk1"/>
                </a:solidFill>
                <a:highlight>
                  <a:srgbClr val="FFFFFE"/>
                </a:highlight>
                <a:latin typeface="Arial"/>
                <a:ea typeface="Arial"/>
                <a:cs typeface="Arial"/>
                <a:sym typeface="Arial"/>
              </a:rPr>
              <a:t>Suppression de colonnes superflus ou vides</a:t>
            </a:r>
            <a:endParaRPr b="1" i="0" sz="6400" u="none" cap="none" strike="noStrike">
              <a:solidFill>
                <a:schemeClr val="dk1"/>
              </a:solidFill>
              <a:highlight>
                <a:srgbClr val="FFFFFE"/>
              </a:highlight>
              <a:latin typeface="Arial"/>
              <a:ea typeface="Arial"/>
              <a:cs typeface="Arial"/>
              <a:sym typeface="Arial"/>
            </a:endParaRPr>
          </a:p>
          <a:p>
            <a:pPr indent="0" lvl="0" marL="0" marR="0" rtl="0" algn="l">
              <a:lnSpc>
                <a:spcPct val="135714"/>
              </a:lnSpc>
              <a:spcBef>
                <a:spcPts val="0"/>
              </a:spcBef>
              <a:spcAft>
                <a:spcPts val="0"/>
              </a:spcAft>
              <a:buClr>
                <a:schemeClr val="dk2"/>
              </a:buClr>
              <a:buSzPct val="128571"/>
              <a:buFont typeface="Arial"/>
              <a:buNone/>
            </a:pPr>
            <a:r>
              <a:t/>
            </a:r>
            <a:endParaRPr b="0" i="0" sz="5600" u="none" cap="none" strike="noStrike">
              <a:solidFill>
                <a:srgbClr val="A31515"/>
              </a:solidFill>
              <a:highlight>
                <a:srgbClr val="FFFFF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2"/>
              </a:buClr>
              <a:buSzPct val="128571"/>
              <a:buFont typeface="Arial"/>
              <a:buNone/>
            </a:pPr>
            <a:r>
              <a:t/>
            </a:r>
            <a:endParaRPr b="0" i="0" sz="5600" u="none" cap="none" strike="noStrike">
              <a:solidFill>
                <a:schemeClr val="accent2"/>
              </a:solidFill>
              <a:highlight>
                <a:srgbClr val="FFFFFF"/>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2"/>
              </a:buClr>
              <a:buSzPct val="128571"/>
              <a:buFont typeface="Arial"/>
              <a:buNone/>
            </a:pPr>
            <a:r>
              <a:t/>
            </a:r>
            <a:endParaRPr b="0" i="0" sz="5600" u="none" cap="none" strike="noStrike">
              <a:solidFill>
                <a:srgbClr val="008000"/>
              </a:solidFill>
              <a:highlight>
                <a:srgbClr val="FFFFF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275"/>
              <a:buFont typeface="Arial"/>
              <a:buNone/>
            </a:pPr>
            <a:r>
              <a:t/>
            </a:r>
            <a:endParaRPr b="0" i="0" sz="5600" u="none" cap="none" strike="noStrike">
              <a:solidFill>
                <a:schemeClr val="accent2"/>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12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185" name="Google Shape;185;p25"/>
          <p:cNvPicPr preferRelativeResize="0"/>
          <p:nvPr/>
        </p:nvPicPr>
        <p:blipFill rotWithShape="1">
          <a:blip r:embed="rId6">
            <a:alphaModFix/>
          </a:blip>
          <a:srcRect b="0" l="0" r="0" t="0"/>
          <a:stretch/>
        </p:blipFill>
        <p:spPr>
          <a:xfrm>
            <a:off x="5371349" y="2977563"/>
            <a:ext cx="3315450" cy="1284175"/>
          </a:xfrm>
          <a:prstGeom prst="rect">
            <a:avLst/>
          </a:prstGeom>
          <a:noFill/>
          <a:ln>
            <a:noFill/>
          </a:ln>
        </p:spPr>
      </p:pic>
      <p:sp>
        <p:nvSpPr>
          <p:cNvPr id="186" name="Google Shape;186;p25"/>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7" name="Google Shape;187;p25"/>
          <p:cNvSpPr txBox="1"/>
          <p:nvPr/>
        </p:nvSpPr>
        <p:spPr>
          <a:xfrm>
            <a:off x="0" y="0"/>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500"/>
              <a:buFont typeface="Arial"/>
              <a:buNone/>
            </a:pPr>
            <a:r>
              <a:rPr lang="en-US" sz="2500">
                <a:solidFill>
                  <a:schemeClr val="dk1"/>
                </a:solidFill>
              </a:rPr>
              <a:t>Pré-processing avec Pandas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pic>
        <p:nvPicPr>
          <p:cNvPr id="192" name="Google Shape;192;p26"/>
          <p:cNvPicPr preferRelativeResize="0"/>
          <p:nvPr/>
        </p:nvPicPr>
        <p:blipFill rotWithShape="1">
          <a:blip r:embed="rId3">
            <a:alphaModFix/>
          </a:blip>
          <a:srcRect b="0" l="0" r="0" t="0"/>
          <a:stretch/>
        </p:blipFill>
        <p:spPr>
          <a:xfrm>
            <a:off x="0" y="0"/>
            <a:ext cx="9144001" cy="692150"/>
          </a:xfrm>
          <a:prstGeom prst="rect">
            <a:avLst/>
          </a:prstGeom>
          <a:noFill/>
          <a:ln>
            <a:noFill/>
          </a:ln>
        </p:spPr>
      </p:pic>
      <p:sp>
        <p:nvSpPr>
          <p:cNvPr id="193" name="Google Shape;193;p26"/>
          <p:cNvSpPr txBox="1"/>
          <p:nvPr/>
        </p:nvSpPr>
        <p:spPr>
          <a:xfrm>
            <a:off x="311100" y="1339850"/>
            <a:ext cx="8521800" cy="3912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a:solidFill>
                  <a:srgbClr val="000000"/>
                </a:solidFill>
                <a:latin typeface="Arial"/>
                <a:ea typeface="Arial"/>
                <a:cs typeface="Arial"/>
                <a:sym typeface="Arial"/>
              </a:rPr>
              <a:t>liste des catégories dans le .csv pas ordonnée</a:t>
            </a:r>
            <a:endParaRPr/>
          </a:p>
          <a:p>
            <a:pPr indent="-317500" lvl="0" marL="4572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chemeClr val="accent1"/>
              </a:buClr>
              <a:buSzPts val="1400"/>
              <a:buFont typeface="Arial"/>
              <a:buNone/>
            </a:pPr>
            <a:r>
              <a:rPr b="0" i="0" lang="en-US" sz="1400" u="none">
                <a:solidFill>
                  <a:schemeClr val="accent2"/>
                </a:solidFill>
                <a:latin typeface="Arial"/>
                <a:ea typeface="Arial"/>
                <a:cs typeface="Arial"/>
                <a:sym typeface="Arial"/>
              </a:rPr>
              <a:t>CulturalSite|PlaceOfInterest|PointOfInterest|ReligiousSite|Church</a:t>
            </a:r>
            <a:endParaRPr>
              <a:solidFill>
                <a:schemeClr val="accent2"/>
              </a:solidFill>
            </a:endParaRPr>
          </a:p>
          <a:p>
            <a:pPr indent="-317500" lvl="0" marL="457200" marR="0" rtl="0" algn="l">
              <a:lnSpc>
                <a:spcPct val="150000"/>
              </a:lnSpc>
              <a:spcBef>
                <a:spcPts val="0"/>
              </a:spcBef>
              <a:spcAft>
                <a:spcPts val="0"/>
              </a:spcAft>
              <a:buClr>
                <a:schemeClr val="accent1"/>
              </a:buClr>
              <a:buSzPts val="1400"/>
              <a:buFont typeface="Arial"/>
              <a:buNone/>
            </a:pPr>
            <a:r>
              <a:rPr b="0" i="0" lang="en-US" sz="1400" u="none">
                <a:solidFill>
                  <a:schemeClr val="accent2"/>
                </a:solidFill>
                <a:latin typeface="Arial"/>
                <a:ea typeface="Arial"/>
                <a:cs typeface="Arial"/>
                <a:sym typeface="Arial"/>
              </a:rPr>
              <a:t>PlaceOfInterest|PointOfInterest|Beach|NaturalHeritage</a:t>
            </a:r>
            <a:endParaRPr>
              <a:solidFill>
                <a:schemeClr val="accent2"/>
              </a:solidFill>
            </a:endParaRPr>
          </a:p>
          <a:p>
            <a:pPr indent="-317500" lvl="0" marL="457200" marR="0" rtl="0" algn="l">
              <a:lnSpc>
                <a:spcPct val="150000"/>
              </a:lnSpc>
              <a:spcBef>
                <a:spcPts val="0"/>
              </a:spcBef>
              <a:spcAft>
                <a:spcPts val="0"/>
              </a:spcAft>
              <a:buClr>
                <a:schemeClr val="accent1"/>
              </a:buClr>
              <a:buSzPts val="1400"/>
              <a:buFont typeface="Arial"/>
              <a:buNone/>
            </a:pPr>
            <a:r>
              <a:rPr b="0" i="0" lang="en-US" sz="1400" u="none">
                <a:solidFill>
                  <a:schemeClr val="accent2"/>
                </a:solidFill>
                <a:latin typeface="Arial"/>
                <a:ea typeface="Arial"/>
                <a:cs typeface="Arial"/>
                <a:sym typeface="Arial"/>
              </a:rPr>
              <a:t>PlaceOfInterest|PointOfInterest|NaturalHeritage|Coastline</a:t>
            </a:r>
            <a:endParaRPr>
              <a:solidFill>
                <a:schemeClr val="accent2"/>
              </a:solidFill>
            </a:endParaRPr>
          </a:p>
          <a:p>
            <a:pPr indent="-317500" lvl="0" marL="457200" marR="0" rtl="0" algn="l">
              <a:lnSpc>
                <a:spcPct val="150000"/>
              </a:lnSpc>
              <a:spcBef>
                <a:spcPts val="0"/>
              </a:spcBef>
              <a:spcAft>
                <a:spcPts val="0"/>
              </a:spcAft>
              <a:buClr>
                <a:schemeClr val="accent1"/>
              </a:buClr>
              <a:buSzPts val="1400"/>
              <a:buFont typeface="Arial"/>
              <a:buNone/>
            </a:pPr>
            <a:r>
              <a:rPr b="0" i="0" lang="en-US" sz="1400" u="none">
                <a:solidFill>
                  <a:schemeClr val="accent2"/>
                </a:solidFill>
                <a:latin typeface="Arial"/>
                <a:ea typeface="Arial"/>
                <a:cs typeface="Arial"/>
                <a:sym typeface="Arial"/>
              </a:rPr>
              <a:t>PlaceOfInterest|PointOfInterest|NaturalHeritage|Pond|Source</a:t>
            </a:r>
            <a:endParaRPr>
              <a:solidFill>
                <a:schemeClr val="accent2"/>
              </a:solidFill>
            </a:endParaRPr>
          </a:p>
          <a:p>
            <a:pPr indent="-317500" lvl="0" marL="45720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a:solidFill>
                  <a:srgbClr val="000000"/>
                </a:solidFill>
                <a:latin typeface="Arial"/>
                <a:ea typeface="Arial"/>
                <a:cs typeface="Arial"/>
                <a:sym typeface="Arial"/>
              </a:rPr>
              <a:t>relations classe - sous-classe dans l’ontologie de datatourisme</a:t>
            </a:r>
            <a:endParaRPr/>
          </a:p>
          <a:p>
            <a:pPr indent="-317500" lvl="0" marL="4572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chemeClr val="accent1"/>
              </a:buClr>
              <a:buSzPts val="1400"/>
              <a:buFont typeface="Arial"/>
              <a:buNone/>
            </a:pPr>
            <a:r>
              <a:rPr b="0" i="0" lang="en-US" sz="1400" u="none">
                <a:solidFill>
                  <a:schemeClr val="accent2"/>
                </a:solidFill>
                <a:latin typeface="Arial"/>
                <a:ea typeface="Arial"/>
                <a:cs typeface="Arial"/>
                <a:sym typeface="Arial"/>
              </a:rPr>
              <a:t>&lt;owl:Class rdf:about="https://www.datatourisme.gouv.fr/ontology/core#Church"&gt;</a:t>
            </a:r>
            <a:endParaRPr>
              <a:solidFill>
                <a:schemeClr val="accent2"/>
              </a:solidFill>
            </a:endParaRPr>
          </a:p>
          <a:p>
            <a:pPr indent="-317500" lvl="0" marL="457200" marR="0" rtl="0" algn="l">
              <a:lnSpc>
                <a:spcPct val="115000"/>
              </a:lnSpc>
              <a:spcBef>
                <a:spcPts val="0"/>
              </a:spcBef>
              <a:spcAft>
                <a:spcPts val="0"/>
              </a:spcAft>
              <a:buClr>
                <a:schemeClr val="accent1"/>
              </a:buClr>
              <a:buSzPts val="1400"/>
              <a:buFont typeface="Arial"/>
              <a:buNone/>
            </a:pPr>
            <a:r>
              <a:rPr b="0" i="0" lang="en-US" sz="1400" u="none">
                <a:solidFill>
                  <a:schemeClr val="accent2"/>
                </a:solidFill>
                <a:latin typeface="Arial"/>
                <a:ea typeface="Arial"/>
                <a:cs typeface="Arial"/>
                <a:sym typeface="Arial"/>
              </a:rPr>
              <a:t>&lt;rdfs:subClassOf rdf:resource="https://www.datatourisme.gouv.fr/ontology/core#ReligiousSite"/&gt;</a:t>
            </a:r>
            <a:endParaRPr>
              <a:solidFill>
                <a:schemeClr val="accent2"/>
              </a:solidFill>
            </a:endParaRPr>
          </a:p>
          <a:p>
            <a:pPr indent="-317500" lvl="0" marL="45720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a:solidFill>
                  <a:srgbClr val="000000"/>
                </a:solidFill>
                <a:latin typeface="Arial"/>
                <a:ea typeface="Arial"/>
                <a:cs typeface="Arial"/>
                <a:sym typeface="Arial"/>
              </a:rPr>
              <a:t>construction de l’hiérarchie → filtrage des catégories dans la base de données</a:t>
            </a:r>
            <a:endParaRPr/>
          </a:p>
        </p:txBody>
      </p:sp>
      <p:sp>
        <p:nvSpPr>
          <p:cNvPr id="194" name="Google Shape;194;p26"/>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5" name="Google Shape;195;p26"/>
          <p:cNvSpPr txBox="1"/>
          <p:nvPr/>
        </p:nvSpPr>
        <p:spPr>
          <a:xfrm>
            <a:off x="2395900" y="122750"/>
            <a:ext cx="5211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500"/>
              <a:buFont typeface="Arial"/>
              <a:buNone/>
            </a:pPr>
            <a:r>
              <a:rPr lang="en-US" sz="2500">
                <a:solidFill>
                  <a:schemeClr val="dk1"/>
                </a:solidFill>
              </a:rPr>
              <a:t>Extraction des catégories</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pic>
        <p:nvPicPr>
          <p:cNvPr id="200" name="Google Shape;200;p27"/>
          <p:cNvPicPr preferRelativeResize="0"/>
          <p:nvPr/>
        </p:nvPicPr>
        <p:blipFill rotWithShape="1">
          <a:blip r:embed="rId3">
            <a:alphaModFix/>
          </a:blip>
          <a:srcRect b="0" l="0" r="0" t="0"/>
          <a:stretch/>
        </p:blipFill>
        <p:spPr>
          <a:xfrm>
            <a:off x="0" y="0"/>
            <a:ext cx="9144001" cy="692150"/>
          </a:xfrm>
          <a:prstGeom prst="rect">
            <a:avLst/>
          </a:prstGeom>
          <a:noFill/>
          <a:ln>
            <a:noFill/>
          </a:ln>
        </p:spPr>
      </p:pic>
      <p:pic>
        <p:nvPicPr>
          <p:cNvPr id="201" name="Google Shape;201;p27"/>
          <p:cNvPicPr preferRelativeResize="0"/>
          <p:nvPr/>
        </p:nvPicPr>
        <p:blipFill rotWithShape="1">
          <a:blip r:embed="rId4">
            <a:alphaModFix/>
          </a:blip>
          <a:srcRect b="0" l="0" r="0" t="0"/>
          <a:stretch/>
        </p:blipFill>
        <p:spPr>
          <a:xfrm>
            <a:off x="817562" y="690562"/>
            <a:ext cx="7508875" cy="5975350"/>
          </a:xfrm>
          <a:prstGeom prst="rect">
            <a:avLst/>
          </a:prstGeom>
          <a:noFill/>
          <a:ln>
            <a:noFill/>
          </a:ln>
        </p:spPr>
      </p:pic>
      <p:sp>
        <p:nvSpPr>
          <p:cNvPr id="202" name="Google Shape;202;p27"/>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3" name="Google Shape;203;p27"/>
          <p:cNvSpPr txBox="1"/>
          <p:nvPr/>
        </p:nvSpPr>
        <p:spPr>
          <a:xfrm>
            <a:off x="2127300" y="61375"/>
            <a:ext cx="488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500"/>
              <a:buFont typeface="Arial"/>
              <a:buNone/>
            </a:pPr>
            <a:r>
              <a:rPr lang="en-US" sz="2500">
                <a:solidFill>
                  <a:schemeClr val="dk1"/>
                </a:solidFill>
              </a:rPr>
              <a:t>Hiérarchie des catégories - neo4j</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pic>
        <p:nvPicPr>
          <p:cNvPr id="208" name="Google Shape;208;p28"/>
          <p:cNvPicPr preferRelativeResize="0"/>
          <p:nvPr/>
        </p:nvPicPr>
        <p:blipFill rotWithShape="1">
          <a:blip r:embed="rId3">
            <a:alphaModFix/>
          </a:blip>
          <a:srcRect b="0" l="0" r="0" t="0"/>
          <a:stretch/>
        </p:blipFill>
        <p:spPr>
          <a:xfrm>
            <a:off x="0" y="0"/>
            <a:ext cx="9144001" cy="692150"/>
          </a:xfrm>
          <a:prstGeom prst="rect">
            <a:avLst/>
          </a:prstGeom>
          <a:noFill/>
          <a:ln>
            <a:noFill/>
          </a:ln>
        </p:spPr>
      </p:pic>
      <p:grpSp>
        <p:nvGrpSpPr>
          <p:cNvPr id="209" name="Google Shape;209;p28"/>
          <p:cNvGrpSpPr/>
          <p:nvPr/>
        </p:nvGrpSpPr>
        <p:grpSpPr>
          <a:xfrm>
            <a:off x="1501775" y="712105"/>
            <a:ext cx="6140450" cy="6095041"/>
            <a:chOff x="466650" y="-78688"/>
            <a:chExt cx="8186332" cy="6094104"/>
          </a:xfrm>
        </p:grpSpPr>
        <p:sp>
          <p:nvSpPr>
            <p:cNvPr id="210" name="Google Shape;210;p28"/>
            <p:cNvSpPr/>
            <p:nvPr/>
          </p:nvSpPr>
          <p:spPr>
            <a:xfrm>
              <a:off x="466650" y="2931073"/>
              <a:ext cx="13107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11" name="Google Shape;211;p28"/>
            <p:cNvSpPr txBox="1"/>
            <p:nvPr/>
          </p:nvSpPr>
          <p:spPr>
            <a:xfrm>
              <a:off x="472199" y="2936622"/>
              <a:ext cx="12996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PointOfInterest</a:t>
              </a:r>
              <a:endParaRPr/>
            </a:p>
          </p:txBody>
        </p:sp>
        <p:sp>
          <p:nvSpPr>
            <p:cNvPr id="212" name="Google Shape;212;p28"/>
            <p:cNvSpPr/>
            <p:nvPr/>
          </p:nvSpPr>
          <p:spPr>
            <a:xfrm>
              <a:off x="1777332" y="3018976"/>
              <a:ext cx="359400" cy="13800"/>
            </a:xfrm>
            <a:custGeom>
              <a:rect b="b" l="l" r="r" t="t"/>
              <a:pathLst>
                <a:path extrusionOk="0" h="120000" w="120000">
                  <a:moveTo>
                    <a:pt x="0" y="59996"/>
                  </a:moveTo>
                  <a:lnTo>
                    <a:pt x="120000" y="59996"/>
                  </a:lnTo>
                </a:path>
              </a:pathLst>
            </a:custGeom>
            <a:noFill/>
            <a:ln cap="flat" cmpd="sng" w="12700">
              <a:solidFill>
                <a:srgbClr val="345A99"/>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13" name="Google Shape;213;p28"/>
            <p:cNvSpPr txBox="1"/>
            <p:nvPr/>
          </p:nvSpPr>
          <p:spPr>
            <a:xfrm>
              <a:off x="1777332" y="2846085"/>
              <a:ext cx="359400" cy="359400"/>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14" name="Google Shape;214;p28"/>
            <p:cNvSpPr/>
            <p:nvPr/>
          </p:nvSpPr>
          <p:spPr>
            <a:xfrm>
              <a:off x="2136767" y="2931073"/>
              <a:ext cx="13338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15" name="Google Shape;215;p28"/>
            <p:cNvSpPr txBox="1"/>
            <p:nvPr/>
          </p:nvSpPr>
          <p:spPr>
            <a:xfrm>
              <a:off x="2142316" y="2936622"/>
              <a:ext cx="13227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PlaceOfInterest</a:t>
              </a:r>
              <a:endParaRPr/>
            </a:p>
          </p:txBody>
        </p:sp>
        <p:sp>
          <p:nvSpPr>
            <p:cNvPr id="216" name="Google Shape;216;p28"/>
            <p:cNvSpPr/>
            <p:nvPr/>
          </p:nvSpPr>
          <p:spPr>
            <a:xfrm rot="-4980000">
              <a:off x="2241031" y="1621172"/>
              <a:ext cx="2818707" cy="13619"/>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17" name="Google Shape;217;p28"/>
            <p:cNvSpPr txBox="1"/>
            <p:nvPr/>
          </p:nvSpPr>
          <p:spPr>
            <a:xfrm rot="-4980000">
              <a:off x="2241055" y="218581"/>
              <a:ext cx="2818707" cy="2818707"/>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18" name="Google Shape;218;p28"/>
            <p:cNvSpPr/>
            <p:nvPr/>
          </p:nvSpPr>
          <p:spPr>
            <a:xfrm>
              <a:off x="3830140" y="135381"/>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19" name="Google Shape;219;p28"/>
            <p:cNvSpPr txBox="1"/>
            <p:nvPr/>
          </p:nvSpPr>
          <p:spPr>
            <a:xfrm>
              <a:off x="3835689" y="140930"/>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ActivityProvider</a:t>
              </a:r>
              <a:endParaRPr/>
            </a:p>
          </p:txBody>
        </p:sp>
        <p:sp>
          <p:nvSpPr>
            <p:cNvPr id="220" name="Google Shape;220;p28"/>
            <p:cNvSpPr/>
            <p:nvPr/>
          </p:nvSpPr>
          <p:spPr>
            <a:xfrm rot="-1200000">
              <a:off x="5184554" y="159101"/>
              <a:ext cx="381648"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21" name="Google Shape;221;p28"/>
            <p:cNvSpPr txBox="1"/>
            <p:nvPr/>
          </p:nvSpPr>
          <p:spPr>
            <a:xfrm rot="-1200000">
              <a:off x="5184588" y="-24930"/>
              <a:ext cx="381648" cy="381648"/>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22" name="Google Shape;222;p28"/>
            <p:cNvSpPr/>
            <p:nvPr/>
          </p:nvSpPr>
          <p:spPr>
            <a:xfrm>
              <a:off x="5555161" y="6955"/>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23" name="Google Shape;223;p28"/>
            <p:cNvSpPr txBox="1"/>
            <p:nvPr/>
          </p:nvSpPr>
          <p:spPr>
            <a:xfrm>
              <a:off x="5560710" y="12504"/>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CulturalActivityProvider</a:t>
              </a:r>
              <a:endParaRPr/>
            </a:p>
          </p:txBody>
        </p:sp>
        <p:sp>
          <p:nvSpPr>
            <p:cNvPr id="224" name="Google Shape;224;p28"/>
            <p:cNvSpPr/>
            <p:nvPr/>
          </p:nvSpPr>
          <p:spPr>
            <a:xfrm rot="1140000">
              <a:off x="5184648" y="287501"/>
              <a:ext cx="381648"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25" name="Google Shape;225;p28"/>
            <p:cNvSpPr txBox="1"/>
            <p:nvPr/>
          </p:nvSpPr>
          <p:spPr>
            <a:xfrm rot="1140000">
              <a:off x="5184614" y="103469"/>
              <a:ext cx="381648" cy="381648"/>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26" name="Google Shape;226;p28"/>
            <p:cNvSpPr/>
            <p:nvPr/>
          </p:nvSpPr>
          <p:spPr>
            <a:xfrm>
              <a:off x="5555161" y="263808"/>
              <a:ext cx="13719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27" name="Google Shape;227;p28"/>
            <p:cNvSpPr txBox="1"/>
            <p:nvPr/>
          </p:nvSpPr>
          <p:spPr>
            <a:xfrm>
              <a:off x="5560710" y="269357"/>
              <a:ext cx="13608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LeisureSportActivityProvider</a:t>
              </a:r>
              <a:endParaRPr/>
            </a:p>
          </p:txBody>
        </p:sp>
        <p:sp>
          <p:nvSpPr>
            <p:cNvPr id="228" name="Google Shape;228;p28"/>
            <p:cNvSpPr/>
            <p:nvPr/>
          </p:nvSpPr>
          <p:spPr>
            <a:xfrm rot="-1200000">
              <a:off x="3459811" y="2955533"/>
              <a:ext cx="381146"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29" name="Google Shape;229;p28"/>
            <p:cNvSpPr txBox="1"/>
            <p:nvPr/>
          </p:nvSpPr>
          <p:spPr>
            <a:xfrm rot="-1200000">
              <a:off x="3459884" y="2771762"/>
              <a:ext cx="381146" cy="381146"/>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30" name="Google Shape;230;p28"/>
            <p:cNvSpPr/>
            <p:nvPr/>
          </p:nvSpPr>
          <p:spPr>
            <a:xfrm>
              <a:off x="3830140" y="2804278"/>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31" name="Google Shape;231;p28"/>
            <p:cNvSpPr txBox="1"/>
            <p:nvPr/>
          </p:nvSpPr>
          <p:spPr>
            <a:xfrm>
              <a:off x="3835689" y="2809827"/>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CulturalSite</a:t>
              </a:r>
              <a:endParaRPr/>
            </a:p>
          </p:txBody>
        </p:sp>
        <p:sp>
          <p:nvSpPr>
            <p:cNvPr id="232" name="Google Shape;232;p28"/>
            <p:cNvSpPr/>
            <p:nvPr/>
          </p:nvSpPr>
          <p:spPr>
            <a:xfrm rot="-4860000">
              <a:off x="4282961" y="1814502"/>
              <a:ext cx="2184961"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33" name="Google Shape;233;p28"/>
            <p:cNvSpPr txBox="1"/>
            <p:nvPr/>
          </p:nvSpPr>
          <p:spPr>
            <a:xfrm rot="-4860000">
              <a:off x="4282949" y="728908"/>
              <a:ext cx="2184961" cy="2184961"/>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34" name="Google Shape;234;p28"/>
            <p:cNvSpPr/>
            <p:nvPr/>
          </p:nvSpPr>
          <p:spPr>
            <a:xfrm>
              <a:off x="5555161" y="649087"/>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35" name="Google Shape;235;p28"/>
            <p:cNvSpPr txBox="1"/>
            <p:nvPr/>
          </p:nvSpPr>
          <p:spPr>
            <a:xfrm>
              <a:off x="5560710" y="654636"/>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ArcheologicalSite</a:t>
              </a:r>
              <a:endParaRPr/>
            </a:p>
          </p:txBody>
        </p:sp>
        <p:sp>
          <p:nvSpPr>
            <p:cNvPr id="236" name="Google Shape;236;p28"/>
            <p:cNvSpPr/>
            <p:nvPr/>
          </p:nvSpPr>
          <p:spPr>
            <a:xfrm rot="-1200000">
              <a:off x="6909575" y="672806"/>
              <a:ext cx="381648"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37" name="Google Shape;237;p28"/>
            <p:cNvSpPr txBox="1"/>
            <p:nvPr/>
          </p:nvSpPr>
          <p:spPr>
            <a:xfrm rot="-1200000">
              <a:off x="6909609" y="488774"/>
              <a:ext cx="381648" cy="381648"/>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38" name="Google Shape;238;p28"/>
            <p:cNvSpPr/>
            <p:nvPr/>
          </p:nvSpPr>
          <p:spPr>
            <a:xfrm>
              <a:off x="7280182" y="520660"/>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39" name="Google Shape;239;p28"/>
            <p:cNvSpPr txBox="1"/>
            <p:nvPr/>
          </p:nvSpPr>
          <p:spPr>
            <a:xfrm>
              <a:off x="7285731" y="526209"/>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MegalithDolmenMenhir</a:t>
              </a:r>
              <a:endParaRPr/>
            </a:p>
          </p:txBody>
        </p:sp>
        <p:sp>
          <p:nvSpPr>
            <p:cNvPr id="240" name="Google Shape;240;p28"/>
            <p:cNvSpPr/>
            <p:nvPr/>
          </p:nvSpPr>
          <p:spPr>
            <a:xfrm rot="1140000">
              <a:off x="6909669" y="801206"/>
              <a:ext cx="381648"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41" name="Google Shape;241;p28"/>
            <p:cNvSpPr txBox="1"/>
            <p:nvPr/>
          </p:nvSpPr>
          <p:spPr>
            <a:xfrm rot="1140000">
              <a:off x="6909635" y="617174"/>
              <a:ext cx="381648" cy="381648"/>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42" name="Google Shape;242;p28"/>
            <p:cNvSpPr/>
            <p:nvPr/>
          </p:nvSpPr>
          <p:spPr>
            <a:xfrm>
              <a:off x="7280182" y="777513"/>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43" name="Google Shape;243;p28"/>
            <p:cNvSpPr txBox="1"/>
            <p:nvPr/>
          </p:nvSpPr>
          <p:spPr>
            <a:xfrm>
              <a:off x="7285731" y="783062"/>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t>
              </a:r>
              <a:endParaRPr/>
            </a:p>
          </p:txBody>
        </p:sp>
        <p:sp>
          <p:nvSpPr>
            <p:cNvPr id="244" name="Google Shape;244;p28"/>
            <p:cNvSpPr/>
            <p:nvPr/>
          </p:nvSpPr>
          <p:spPr>
            <a:xfrm rot="-4680000">
              <a:off x="4535115" y="2071478"/>
              <a:ext cx="1680482" cy="13537"/>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45" name="Google Shape;245;p28"/>
            <p:cNvSpPr txBox="1"/>
            <p:nvPr/>
          </p:nvSpPr>
          <p:spPr>
            <a:xfrm rot="-4680000">
              <a:off x="4535241" y="1237948"/>
              <a:ext cx="1680482" cy="1680482"/>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46" name="Google Shape;246;p28"/>
            <p:cNvSpPr/>
            <p:nvPr/>
          </p:nvSpPr>
          <p:spPr>
            <a:xfrm>
              <a:off x="5555161" y="1162792"/>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47" name="Google Shape;247;p28"/>
            <p:cNvSpPr txBox="1"/>
            <p:nvPr/>
          </p:nvSpPr>
          <p:spPr>
            <a:xfrm>
              <a:off x="5560710" y="1168341"/>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CityHeritage</a:t>
              </a:r>
              <a:endParaRPr/>
            </a:p>
          </p:txBody>
        </p:sp>
        <p:sp>
          <p:nvSpPr>
            <p:cNvPr id="248" name="Google Shape;248;p28"/>
            <p:cNvSpPr/>
            <p:nvPr/>
          </p:nvSpPr>
          <p:spPr>
            <a:xfrm rot="-1200000">
              <a:off x="6909575" y="1186511"/>
              <a:ext cx="381648"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49" name="Google Shape;249;p28"/>
            <p:cNvSpPr txBox="1"/>
            <p:nvPr/>
          </p:nvSpPr>
          <p:spPr>
            <a:xfrm rot="-1200000">
              <a:off x="6909609" y="1002479"/>
              <a:ext cx="381648" cy="381648"/>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50" name="Google Shape;250;p28"/>
            <p:cNvSpPr/>
            <p:nvPr/>
          </p:nvSpPr>
          <p:spPr>
            <a:xfrm>
              <a:off x="7280182" y="1034366"/>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51" name="Google Shape;251;p28"/>
            <p:cNvSpPr txBox="1"/>
            <p:nvPr/>
          </p:nvSpPr>
          <p:spPr>
            <a:xfrm>
              <a:off x="7285731" y="1039915"/>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Bastide</a:t>
              </a:r>
              <a:endParaRPr/>
            </a:p>
          </p:txBody>
        </p:sp>
        <p:sp>
          <p:nvSpPr>
            <p:cNvPr id="252" name="Google Shape;252;p28"/>
            <p:cNvSpPr/>
            <p:nvPr/>
          </p:nvSpPr>
          <p:spPr>
            <a:xfrm rot="1140000">
              <a:off x="6909669" y="1314912"/>
              <a:ext cx="381648"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53" name="Google Shape;253;p28"/>
            <p:cNvSpPr txBox="1"/>
            <p:nvPr/>
          </p:nvSpPr>
          <p:spPr>
            <a:xfrm rot="1140000">
              <a:off x="6909635" y="1130879"/>
              <a:ext cx="381648" cy="381648"/>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54" name="Google Shape;254;p28"/>
            <p:cNvSpPr/>
            <p:nvPr/>
          </p:nvSpPr>
          <p:spPr>
            <a:xfrm>
              <a:off x="7280182" y="1291218"/>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55" name="Google Shape;255;p28"/>
            <p:cNvSpPr txBox="1"/>
            <p:nvPr/>
          </p:nvSpPr>
          <p:spPr>
            <a:xfrm>
              <a:off x="7285731" y="1296767"/>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t>
              </a:r>
              <a:endParaRPr/>
            </a:p>
          </p:txBody>
        </p:sp>
        <p:sp>
          <p:nvSpPr>
            <p:cNvPr id="256" name="Google Shape;256;p28"/>
            <p:cNvSpPr/>
            <p:nvPr/>
          </p:nvSpPr>
          <p:spPr>
            <a:xfrm rot="-4260000">
              <a:off x="4844469" y="2392464"/>
              <a:ext cx="1061965"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57" name="Google Shape;257;p28"/>
            <p:cNvSpPr txBox="1"/>
            <p:nvPr/>
          </p:nvSpPr>
          <p:spPr>
            <a:xfrm rot="-4260000">
              <a:off x="4844416" y="1868356"/>
              <a:ext cx="1061965" cy="1061965"/>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58" name="Google Shape;258;p28"/>
            <p:cNvSpPr/>
            <p:nvPr/>
          </p:nvSpPr>
          <p:spPr>
            <a:xfrm>
              <a:off x="5555161" y="1804924"/>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59" name="Google Shape;259;p28"/>
            <p:cNvSpPr txBox="1"/>
            <p:nvPr/>
          </p:nvSpPr>
          <p:spPr>
            <a:xfrm>
              <a:off x="5560710" y="1810473"/>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DefenceSite</a:t>
              </a:r>
              <a:endParaRPr/>
            </a:p>
          </p:txBody>
        </p:sp>
        <p:sp>
          <p:nvSpPr>
            <p:cNvPr id="260" name="Google Shape;260;p28"/>
            <p:cNvSpPr/>
            <p:nvPr/>
          </p:nvSpPr>
          <p:spPr>
            <a:xfrm rot="-2160000">
              <a:off x="6879519" y="1764465"/>
              <a:ext cx="441718" cy="13567"/>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61" name="Google Shape;261;p28"/>
            <p:cNvSpPr txBox="1"/>
            <p:nvPr/>
          </p:nvSpPr>
          <p:spPr>
            <a:xfrm rot="-2160000">
              <a:off x="6879562" y="1550376"/>
              <a:ext cx="441718" cy="441718"/>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62" name="Google Shape;262;p28"/>
            <p:cNvSpPr/>
            <p:nvPr/>
          </p:nvSpPr>
          <p:spPr>
            <a:xfrm>
              <a:off x="7280182" y="1548071"/>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63" name="Google Shape;263;p28"/>
            <p:cNvSpPr txBox="1"/>
            <p:nvPr/>
          </p:nvSpPr>
          <p:spPr>
            <a:xfrm>
              <a:off x="7285731" y="1553620"/>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Citadel</a:t>
              </a:r>
              <a:endParaRPr/>
            </a:p>
          </p:txBody>
        </p:sp>
        <p:sp>
          <p:nvSpPr>
            <p:cNvPr id="264" name="Google Shape;264;p28"/>
            <p:cNvSpPr/>
            <p:nvPr/>
          </p:nvSpPr>
          <p:spPr>
            <a:xfrm>
              <a:off x="6920747" y="1892826"/>
              <a:ext cx="359400" cy="13800"/>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65" name="Google Shape;265;p28"/>
            <p:cNvSpPr txBox="1"/>
            <p:nvPr/>
          </p:nvSpPr>
          <p:spPr>
            <a:xfrm>
              <a:off x="6920747" y="1719935"/>
              <a:ext cx="359400" cy="359400"/>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66" name="Google Shape;266;p28"/>
            <p:cNvSpPr/>
            <p:nvPr/>
          </p:nvSpPr>
          <p:spPr>
            <a:xfrm>
              <a:off x="7280182" y="1804924"/>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67" name="Google Shape;267;p28"/>
            <p:cNvSpPr txBox="1"/>
            <p:nvPr/>
          </p:nvSpPr>
          <p:spPr>
            <a:xfrm>
              <a:off x="7285731" y="1810473"/>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Dungeon</a:t>
              </a:r>
              <a:endParaRPr/>
            </a:p>
          </p:txBody>
        </p:sp>
        <p:sp>
          <p:nvSpPr>
            <p:cNvPr id="268" name="Google Shape;268;p28"/>
            <p:cNvSpPr/>
            <p:nvPr/>
          </p:nvSpPr>
          <p:spPr>
            <a:xfrm rot="2100000">
              <a:off x="6879657" y="2021265"/>
              <a:ext cx="441718" cy="13567"/>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69" name="Google Shape;269;p28"/>
            <p:cNvSpPr txBox="1"/>
            <p:nvPr/>
          </p:nvSpPr>
          <p:spPr>
            <a:xfrm rot="2100000">
              <a:off x="6879614" y="1807177"/>
              <a:ext cx="441718" cy="441718"/>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70" name="Google Shape;270;p28"/>
            <p:cNvSpPr/>
            <p:nvPr/>
          </p:nvSpPr>
          <p:spPr>
            <a:xfrm>
              <a:off x="7280182" y="2061776"/>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71" name="Google Shape;271;p28"/>
            <p:cNvSpPr txBox="1"/>
            <p:nvPr/>
          </p:nvSpPr>
          <p:spPr>
            <a:xfrm>
              <a:off x="7285731" y="2067325"/>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t>
              </a:r>
              <a:endParaRPr/>
            </a:p>
          </p:txBody>
        </p:sp>
        <p:sp>
          <p:nvSpPr>
            <p:cNvPr id="272" name="Google Shape;272;p28"/>
            <p:cNvSpPr/>
            <p:nvPr/>
          </p:nvSpPr>
          <p:spPr>
            <a:xfrm rot="-3900000">
              <a:off x="4962976" y="2520940"/>
              <a:ext cx="824909" cy="13685"/>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73" name="Google Shape;273;p28"/>
            <p:cNvSpPr txBox="1"/>
            <p:nvPr/>
          </p:nvSpPr>
          <p:spPr>
            <a:xfrm rot="-3900000">
              <a:off x="4962970" y="2115284"/>
              <a:ext cx="824909" cy="824909"/>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74" name="Google Shape;274;p28"/>
            <p:cNvSpPr/>
            <p:nvPr/>
          </p:nvSpPr>
          <p:spPr>
            <a:xfrm>
              <a:off x="5555161" y="2061776"/>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75" name="Google Shape;275;p28"/>
            <p:cNvSpPr txBox="1"/>
            <p:nvPr/>
          </p:nvSpPr>
          <p:spPr>
            <a:xfrm>
              <a:off x="5560710" y="2067325"/>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Museum</a:t>
              </a:r>
              <a:endParaRPr/>
            </a:p>
          </p:txBody>
        </p:sp>
        <p:sp>
          <p:nvSpPr>
            <p:cNvPr id="276" name="Google Shape;276;p28"/>
            <p:cNvSpPr/>
            <p:nvPr/>
          </p:nvSpPr>
          <p:spPr>
            <a:xfrm rot="-3240000">
              <a:off x="5073382" y="2649275"/>
              <a:ext cx="604213" cy="13741"/>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77" name="Google Shape;277;p28"/>
            <p:cNvSpPr txBox="1"/>
            <p:nvPr/>
          </p:nvSpPr>
          <p:spPr>
            <a:xfrm rot="-3240000">
              <a:off x="5073345" y="2354032"/>
              <a:ext cx="604213" cy="604213"/>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78" name="Google Shape;278;p28"/>
            <p:cNvSpPr/>
            <p:nvPr/>
          </p:nvSpPr>
          <p:spPr>
            <a:xfrm>
              <a:off x="5555161" y="2318629"/>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79" name="Google Shape;279;p28"/>
            <p:cNvSpPr txBox="1"/>
            <p:nvPr/>
          </p:nvSpPr>
          <p:spPr>
            <a:xfrm>
              <a:off x="5560710" y="2324178"/>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ParkAndGarden</a:t>
              </a:r>
              <a:endParaRPr/>
            </a:p>
          </p:txBody>
        </p:sp>
        <p:sp>
          <p:nvSpPr>
            <p:cNvPr id="280" name="Google Shape;280;p28"/>
            <p:cNvSpPr/>
            <p:nvPr/>
          </p:nvSpPr>
          <p:spPr>
            <a:xfrm rot="3300000">
              <a:off x="5062159" y="3148858"/>
              <a:ext cx="626614" cy="13567"/>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81" name="Google Shape;281;p28"/>
            <p:cNvSpPr txBox="1"/>
            <p:nvPr/>
          </p:nvSpPr>
          <p:spPr>
            <a:xfrm rot="3300000">
              <a:off x="5062108" y="2842332"/>
              <a:ext cx="626614" cy="626614"/>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82" name="Google Shape;282;p28"/>
            <p:cNvSpPr/>
            <p:nvPr/>
          </p:nvSpPr>
          <p:spPr>
            <a:xfrm>
              <a:off x="5555161" y="3317559"/>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83" name="Google Shape;283;p28"/>
            <p:cNvSpPr txBox="1"/>
            <p:nvPr/>
          </p:nvSpPr>
          <p:spPr>
            <a:xfrm>
              <a:off x="5560710" y="3323108"/>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ReligiousSite</a:t>
              </a:r>
              <a:endParaRPr/>
            </a:p>
          </p:txBody>
        </p:sp>
        <p:sp>
          <p:nvSpPr>
            <p:cNvPr id="284" name="Google Shape;284;p28"/>
            <p:cNvSpPr/>
            <p:nvPr/>
          </p:nvSpPr>
          <p:spPr>
            <a:xfrm rot="-4260000">
              <a:off x="6569632" y="2905895"/>
              <a:ext cx="1061682"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85" name="Google Shape;285;p28"/>
            <p:cNvSpPr txBox="1"/>
            <p:nvPr/>
          </p:nvSpPr>
          <p:spPr>
            <a:xfrm rot="-4260000">
              <a:off x="6569640" y="2381929"/>
              <a:ext cx="1061682" cy="1061682"/>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86" name="Google Shape;286;p28"/>
            <p:cNvSpPr/>
            <p:nvPr/>
          </p:nvSpPr>
          <p:spPr>
            <a:xfrm>
              <a:off x="7280182" y="2318629"/>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87" name="Google Shape;287;p28"/>
            <p:cNvSpPr txBox="1"/>
            <p:nvPr/>
          </p:nvSpPr>
          <p:spPr>
            <a:xfrm>
              <a:off x="7285731" y="2324178"/>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Abbey</a:t>
              </a:r>
              <a:endParaRPr/>
            </a:p>
          </p:txBody>
        </p:sp>
        <p:sp>
          <p:nvSpPr>
            <p:cNvPr id="288" name="Google Shape;288;p28"/>
            <p:cNvSpPr/>
            <p:nvPr/>
          </p:nvSpPr>
          <p:spPr>
            <a:xfrm rot="-3900000">
              <a:off x="6686100" y="3032134"/>
              <a:ext cx="828691" cy="13685"/>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89" name="Google Shape;289;p28"/>
            <p:cNvSpPr txBox="1"/>
            <p:nvPr/>
          </p:nvSpPr>
          <p:spPr>
            <a:xfrm rot="-3900000">
              <a:off x="7079745" y="3018297"/>
              <a:ext cx="41326" cy="41326"/>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90" name="Google Shape;290;p28"/>
            <p:cNvSpPr/>
            <p:nvPr/>
          </p:nvSpPr>
          <p:spPr>
            <a:xfrm>
              <a:off x="7280182" y="2575482"/>
              <a:ext cx="1372800" cy="1800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91" name="Google Shape;291;p28"/>
            <p:cNvSpPr txBox="1"/>
            <p:nvPr/>
          </p:nvSpPr>
          <p:spPr>
            <a:xfrm>
              <a:off x="7285453" y="2580753"/>
              <a:ext cx="1362300" cy="169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Basilica</a:t>
              </a:r>
              <a:endParaRPr/>
            </a:p>
          </p:txBody>
        </p:sp>
        <p:sp>
          <p:nvSpPr>
            <p:cNvPr id="292" name="Google Shape;292;p28"/>
            <p:cNvSpPr/>
            <p:nvPr/>
          </p:nvSpPr>
          <p:spPr>
            <a:xfrm rot="-3300000">
              <a:off x="6792775" y="3155730"/>
              <a:ext cx="615361" cy="13741"/>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93" name="Google Shape;293;p28"/>
            <p:cNvSpPr txBox="1"/>
            <p:nvPr/>
          </p:nvSpPr>
          <p:spPr>
            <a:xfrm rot="-3300000">
              <a:off x="7085080" y="3147244"/>
              <a:ext cx="30725" cy="30725"/>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94" name="Google Shape;294;p28"/>
            <p:cNvSpPr/>
            <p:nvPr/>
          </p:nvSpPr>
          <p:spPr>
            <a:xfrm>
              <a:off x="7280182" y="2822841"/>
              <a:ext cx="1372800" cy="1800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95" name="Google Shape;295;p28"/>
            <p:cNvSpPr txBox="1"/>
            <p:nvPr/>
          </p:nvSpPr>
          <p:spPr>
            <a:xfrm>
              <a:off x="7285453" y="2828112"/>
              <a:ext cx="1362300" cy="169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Bishopric</a:t>
              </a:r>
              <a:endParaRPr/>
            </a:p>
          </p:txBody>
        </p:sp>
        <p:sp>
          <p:nvSpPr>
            <p:cNvPr id="296" name="Google Shape;296;p28"/>
            <p:cNvSpPr/>
            <p:nvPr/>
          </p:nvSpPr>
          <p:spPr>
            <a:xfrm rot="-2160000">
              <a:off x="6880954" y="3279465"/>
              <a:ext cx="438945" cy="13567"/>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97" name="Google Shape;297;p28"/>
            <p:cNvSpPr txBox="1"/>
            <p:nvPr/>
          </p:nvSpPr>
          <p:spPr>
            <a:xfrm rot="-2100000">
              <a:off x="7089490" y="3275265"/>
              <a:ext cx="21972" cy="21972"/>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98" name="Google Shape;298;p28"/>
            <p:cNvSpPr/>
            <p:nvPr/>
          </p:nvSpPr>
          <p:spPr>
            <a:xfrm>
              <a:off x="7280182" y="3070200"/>
              <a:ext cx="1372800" cy="1800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99" name="Google Shape;299;p28"/>
            <p:cNvSpPr txBox="1"/>
            <p:nvPr/>
          </p:nvSpPr>
          <p:spPr>
            <a:xfrm>
              <a:off x="7285453" y="3075471"/>
              <a:ext cx="1362300" cy="169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BuddhistTemple</a:t>
              </a:r>
              <a:endParaRPr/>
            </a:p>
          </p:txBody>
        </p:sp>
        <p:sp>
          <p:nvSpPr>
            <p:cNvPr id="300" name="Google Shape;300;p28"/>
            <p:cNvSpPr/>
            <p:nvPr/>
          </p:nvSpPr>
          <p:spPr>
            <a:xfrm rot="-60000">
              <a:off x="6920791" y="3403060"/>
              <a:ext cx="359432" cy="13803"/>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01" name="Google Shape;301;p28"/>
            <p:cNvSpPr txBox="1"/>
            <p:nvPr/>
          </p:nvSpPr>
          <p:spPr>
            <a:xfrm rot="-60000">
              <a:off x="7091509" y="3400896"/>
              <a:ext cx="18002" cy="18002"/>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02" name="Google Shape;302;p28"/>
            <p:cNvSpPr/>
            <p:nvPr/>
          </p:nvSpPr>
          <p:spPr>
            <a:xfrm>
              <a:off x="7280182" y="3317559"/>
              <a:ext cx="1372800" cy="1800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03" name="Google Shape;303;p28"/>
            <p:cNvSpPr txBox="1"/>
            <p:nvPr/>
          </p:nvSpPr>
          <p:spPr>
            <a:xfrm>
              <a:off x="7285453" y="3322830"/>
              <a:ext cx="1362300" cy="169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Calvary</a:t>
              </a:r>
              <a:endParaRPr/>
            </a:p>
          </p:txBody>
        </p:sp>
        <p:sp>
          <p:nvSpPr>
            <p:cNvPr id="304" name="Google Shape;304;p28"/>
            <p:cNvSpPr/>
            <p:nvPr/>
          </p:nvSpPr>
          <p:spPr>
            <a:xfrm rot="2040000">
              <a:off x="6883680" y="3526856"/>
              <a:ext cx="433672" cy="13646"/>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05" name="Google Shape;305;p28"/>
            <p:cNvSpPr txBox="1"/>
            <p:nvPr/>
          </p:nvSpPr>
          <p:spPr>
            <a:xfrm rot="1980000">
              <a:off x="7089727" y="3522727"/>
              <a:ext cx="21633" cy="21633"/>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06" name="Google Shape;306;p28"/>
            <p:cNvSpPr/>
            <p:nvPr/>
          </p:nvSpPr>
          <p:spPr>
            <a:xfrm>
              <a:off x="7280182" y="3564918"/>
              <a:ext cx="1372800" cy="1800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07" name="Google Shape;307;p28"/>
            <p:cNvSpPr txBox="1"/>
            <p:nvPr/>
          </p:nvSpPr>
          <p:spPr>
            <a:xfrm>
              <a:off x="7285453" y="3570189"/>
              <a:ext cx="1362300" cy="169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Cathedral</a:t>
              </a:r>
              <a:endParaRPr/>
            </a:p>
          </p:txBody>
        </p:sp>
        <p:sp>
          <p:nvSpPr>
            <p:cNvPr id="308" name="Google Shape;308;p28"/>
            <p:cNvSpPr/>
            <p:nvPr/>
          </p:nvSpPr>
          <p:spPr>
            <a:xfrm rot="3180000">
              <a:off x="6796603" y="3650380"/>
              <a:ext cx="607594" cy="13741"/>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09" name="Google Shape;309;p28"/>
            <p:cNvSpPr txBox="1"/>
            <p:nvPr/>
          </p:nvSpPr>
          <p:spPr>
            <a:xfrm rot="3180000">
              <a:off x="7085187" y="3642098"/>
              <a:ext cx="30482" cy="30482"/>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10" name="Google Shape;310;p28"/>
            <p:cNvSpPr/>
            <p:nvPr/>
          </p:nvSpPr>
          <p:spPr>
            <a:xfrm>
              <a:off x="7280182" y="3812277"/>
              <a:ext cx="1372800" cy="1800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11" name="Google Shape;311;p28"/>
            <p:cNvSpPr txBox="1"/>
            <p:nvPr/>
          </p:nvSpPr>
          <p:spPr>
            <a:xfrm>
              <a:off x="7285453" y="3817548"/>
              <a:ext cx="1362300" cy="169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Chapel</a:t>
              </a:r>
              <a:endParaRPr/>
            </a:p>
          </p:txBody>
        </p:sp>
        <p:sp>
          <p:nvSpPr>
            <p:cNvPr id="312" name="Google Shape;312;p28"/>
            <p:cNvSpPr/>
            <p:nvPr/>
          </p:nvSpPr>
          <p:spPr>
            <a:xfrm rot="3840000">
              <a:off x="6688120" y="3776570"/>
              <a:ext cx="824639" cy="13685"/>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13" name="Google Shape;313;p28"/>
            <p:cNvSpPr txBox="1"/>
            <p:nvPr/>
          </p:nvSpPr>
          <p:spPr>
            <a:xfrm rot="3840000">
              <a:off x="6688065" y="3371051"/>
              <a:ext cx="824639" cy="824639"/>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14" name="Google Shape;314;p28"/>
            <p:cNvSpPr/>
            <p:nvPr/>
          </p:nvSpPr>
          <p:spPr>
            <a:xfrm>
              <a:off x="7280182" y="4059636"/>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15" name="Google Shape;315;p28"/>
            <p:cNvSpPr txBox="1"/>
            <p:nvPr/>
          </p:nvSpPr>
          <p:spPr>
            <a:xfrm>
              <a:off x="7285731" y="4065185"/>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Church</a:t>
              </a:r>
              <a:endParaRPr/>
            </a:p>
          </p:txBody>
        </p:sp>
        <p:sp>
          <p:nvSpPr>
            <p:cNvPr id="316" name="Google Shape;316;p28"/>
            <p:cNvSpPr/>
            <p:nvPr/>
          </p:nvSpPr>
          <p:spPr>
            <a:xfrm rot="4200000">
              <a:off x="6569578" y="3904895"/>
              <a:ext cx="1061682"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17" name="Google Shape;317;p28"/>
            <p:cNvSpPr txBox="1"/>
            <p:nvPr/>
          </p:nvSpPr>
          <p:spPr>
            <a:xfrm rot="4200000">
              <a:off x="6569570" y="3380929"/>
              <a:ext cx="1061682" cy="1061682"/>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18" name="Google Shape;318;p28"/>
            <p:cNvSpPr/>
            <p:nvPr/>
          </p:nvSpPr>
          <p:spPr>
            <a:xfrm>
              <a:off x="7280182" y="4316489"/>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19" name="Google Shape;319;p28"/>
            <p:cNvSpPr txBox="1"/>
            <p:nvPr/>
          </p:nvSpPr>
          <p:spPr>
            <a:xfrm>
              <a:off x="7285731" y="4322038"/>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t>
              </a:r>
              <a:endParaRPr/>
            </a:p>
          </p:txBody>
        </p:sp>
        <p:sp>
          <p:nvSpPr>
            <p:cNvPr id="320" name="Google Shape;320;p28"/>
            <p:cNvSpPr/>
            <p:nvPr/>
          </p:nvSpPr>
          <p:spPr>
            <a:xfrm rot="4740000">
              <a:off x="4409764" y="3840830"/>
              <a:ext cx="1931237" cy="1371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21" name="Google Shape;321;p28"/>
            <p:cNvSpPr txBox="1"/>
            <p:nvPr/>
          </p:nvSpPr>
          <p:spPr>
            <a:xfrm rot="4740000">
              <a:off x="5327247" y="3799482"/>
              <a:ext cx="96494" cy="96494"/>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22" name="Google Shape;322;p28"/>
            <p:cNvSpPr/>
            <p:nvPr/>
          </p:nvSpPr>
          <p:spPr>
            <a:xfrm>
              <a:off x="5555161" y="4700918"/>
              <a:ext cx="1428600" cy="1911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23" name="Google Shape;323;p28"/>
            <p:cNvSpPr txBox="1"/>
            <p:nvPr/>
          </p:nvSpPr>
          <p:spPr>
            <a:xfrm>
              <a:off x="5560760" y="4706517"/>
              <a:ext cx="1417200" cy="1800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RemarkableBuilding</a:t>
              </a:r>
              <a:endParaRPr/>
            </a:p>
          </p:txBody>
        </p:sp>
        <p:sp>
          <p:nvSpPr>
            <p:cNvPr id="324" name="Google Shape;324;p28"/>
            <p:cNvSpPr/>
            <p:nvPr/>
          </p:nvSpPr>
          <p:spPr>
            <a:xfrm rot="-1380000">
              <a:off x="6970763" y="4725452"/>
              <a:ext cx="330741" cy="13708"/>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25" name="Google Shape;325;p28"/>
            <p:cNvSpPr txBox="1"/>
            <p:nvPr/>
          </p:nvSpPr>
          <p:spPr>
            <a:xfrm rot="-1380000">
              <a:off x="7127763" y="4724102"/>
              <a:ext cx="16546" cy="16546"/>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26" name="Google Shape;326;p28"/>
            <p:cNvSpPr/>
            <p:nvPr/>
          </p:nvSpPr>
          <p:spPr>
            <a:xfrm>
              <a:off x="7288449" y="4573341"/>
              <a:ext cx="13641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27" name="Google Shape;327;p28"/>
            <p:cNvSpPr txBox="1"/>
            <p:nvPr/>
          </p:nvSpPr>
          <p:spPr>
            <a:xfrm>
              <a:off x="7293998" y="4578890"/>
              <a:ext cx="13530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Aqueduct</a:t>
              </a:r>
              <a:endParaRPr/>
            </a:p>
          </p:txBody>
        </p:sp>
        <p:sp>
          <p:nvSpPr>
            <p:cNvPr id="328" name="Google Shape;328;p28"/>
            <p:cNvSpPr/>
            <p:nvPr/>
          </p:nvSpPr>
          <p:spPr>
            <a:xfrm rot="1380000">
              <a:off x="6970371" y="4853881"/>
              <a:ext cx="322466" cy="13708"/>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29" name="Google Shape;329;p28"/>
            <p:cNvSpPr txBox="1"/>
            <p:nvPr/>
          </p:nvSpPr>
          <p:spPr>
            <a:xfrm rot="1380000">
              <a:off x="7123537" y="4852611"/>
              <a:ext cx="15993" cy="15993"/>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30" name="Google Shape;330;p28"/>
            <p:cNvSpPr/>
            <p:nvPr/>
          </p:nvSpPr>
          <p:spPr>
            <a:xfrm>
              <a:off x="7279346" y="4830194"/>
              <a:ext cx="13641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31" name="Google Shape;331;p28"/>
            <p:cNvSpPr txBox="1"/>
            <p:nvPr/>
          </p:nvSpPr>
          <p:spPr>
            <a:xfrm>
              <a:off x="7284895" y="4835743"/>
              <a:ext cx="13530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t>
              </a:r>
              <a:endParaRPr/>
            </a:p>
          </p:txBody>
        </p:sp>
        <p:sp>
          <p:nvSpPr>
            <p:cNvPr id="332" name="Google Shape;332;p28"/>
            <p:cNvSpPr/>
            <p:nvPr/>
          </p:nvSpPr>
          <p:spPr>
            <a:xfrm rot="4800000">
              <a:off x="4282928" y="3969702"/>
              <a:ext cx="2184961" cy="13662"/>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33" name="Google Shape;333;p28"/>
            <p:cNvSpPr txBox="1"/>
            <p:nvPr/>
          </p:nvSpPr>
          <p:spPr>
            <a:xfrm rot="4800000">
              <a:off x="4282940" y="2884109"/>
              <a:ext cx="2184961" cy="2184961"/>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34" name="Google Shape;334;p28"/>
            <p:cNvSpPr/>
            <p:nvPr/>
          </p:nvSpPr>
          <p:spPr>
            <a:xfrm>
              <a:off x="5555161" y="4959469"/>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35" name="Google Shape;335;p28"/>
            <p:cNvSpPr txBox="1"/>
            <p:nvPr/>
          </p:nvSpPr>
          <p:spPr>
            <a:xfrm>
              <a:off x="5560710" y="4965018"/>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t>
              </a:r>
              <a:endParaRPr/>
            </a:p>
          </p:txBody>
        </p:sp>
        <p:sp>
          <p:nvSpPr>
            <p:cNvPr id="336" name="Google Shape;336;p28"/>
            <p:cNvSpPr/>
            <p:nvPr/>
          </p:nvSpPr>
          <p:spPr>
            <a:xfrm rot="4860000">
              <a:off x="2368307" y="4288386"/>
              <a:ext cx="2564212" cy="13619"/>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37" name="Google Shape;337;p28"/>
            <p:cNvSpPr txBox="1"/>
            <p:nvPr/>
          </p:nvSpPr>
          <p:spPr>
            <a:xfrm rot="4860000">
              <a:off x="2368268" y="3013129"/>
              <a:ext cx="2564212" cy="2564212"/>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38" name="Google Shape;338;p28"/>
            <p:cNvSpPr/>
            <p:nvPr/>
          </p:nvSpPr>
          <p:spPr>
            <a:xfrm>
              <a:off x="3830140" y="5469913"/>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39" name="Google Shape;339;p28"/>
            <p:cNvSpPr txBox="1"/>
            <p:nvPr/>
          </p:nvSpPr>
          <p:spPr>
            <a:xfrm>
              <a:off x="3835689" y="5475462"/>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NaturalHeritage</a:t>
              </a:r>
              <a:endParaRPr/>
            </a:p>
          </p:txBody>
        </p:sp>
        <p:sp>
          <p:nvSpPr>
            <p:cNvPr id="340" name="Google Shape;340;p28"/>
            <p:cNvSpPr/>
            <p:nvPr/>
          </p:nvSpPr>
          <p:spPr>
            <a:xfrm rot="-2160000">
              <a:off x="5155486" y="5431080"/>
              <a:ext cx="439807" cy="13567"/>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41" name="Google Shape;341;p28"/>
            <p:cNvSpPr txBox="1"/>
            <p:nvPr/>
          </p:nvSpPr>
          <p:spPr>
            <a:xfrm rot="-2160000">
              <a:off x="5155477" y="5217970"/>
              <a:ext cx="439807" cy="439807"/>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42" name="Google Shape;342;p28"/>
            <p:cNvSpPr/>
            <p:nvPr/>
          </p:nvSpPr>
          <p:spPr>
            <a:xfrm>
              <a:off x="5555161" y="5216322"/>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43" name="Google Shape;343;p28"/>
            <p:cNvSpPr txBox="1"/>
            <p:nvPr/>
          </p:nvSpPr>
          <p:spPr>
            <a:xfrm>
              <a:off x="5560710" y="5221871"/>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AlpinePasture</a:t>
              </a:r>
              <a:endParaRPr/>
            </a:p>
          </p:txBody>
        </p:sp>
        <p:sp>
          <p:nvSpPr>
            <p:cNvPr id="344" name="Google Shape;344;p28"/>
            <p:cNvSpPr/>
            <p:nvPr/>
          </p:nvSpPr>
          <p:spPr>
            <a:xfrm>
              <a:off x="5195725" y="5557815"/>
              <a:ext cx="359400" cy="13800"/>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45" name="Google Shape;345;p28"/>
            <p:cNvSpPr txBox="1"/>
            <p:nvPr/>
          </p:nvSpPr>
          <p:spPr>
            <a:xfrm>
              <a:off x="5366457" y="5555656"/>
              <a:ext cx="18000" cy="18000"/>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46" name="Google Shape;346;p28"/>
            <p:cNvSpPr/>
            <p:nvPr/>
          </p:nvSpPr>
          <p:spPr>
            <a:xfrm>
              <a:off x="5555161" y="5473175"/>
              <a:ext cx="1371900" cy="1830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47" name="Google Shape;347;p28"/>
            <p:cNvSpPr txBox="1"/>
            <p:nvPr/>
          </p:nvSpPr>
          <p:spPr>
            <a:xfrm>
              <a:off x="5560519" y="5478533"/>
              <a:ext cx="1361400" cy="1722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Beach</a:t>
              </a:r>
              <a:endParaRPr/>
            </a:p>
          </p:txBody>
        </p:sp>
        <p:sp>
          <p:nvSpPr>
            <p:cNvPr id="348" name="Google Shape;348;p28"/>
            <p:cNvSpPr/>
            <p:nvPr/>
          </p:nvSpPr>
          <p:spPr>
            <a:xfrm rot="2100000">
              <a:off x="5155557" y="5684581"/>
              <a:ext cx="439807" cy="13567"/>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49" name="Google Shape;349;p28"/>
            <p:cNvSpPr txBox="1"/>
            <p:nvPr/>
          </p:nvSpPr>
          <p:spPr>
            <a:xfrm rot="2100000">
              <a:off x="5155567" y="5471471"/>
              <a:ext cx="439807" cy="439807"/>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50" name="Google Shape;350;p28"/>
            <p:cNvSpPr/>
            <p:nvPr/>
          </p:nvSpPr>
          <p:spPr>
            <a:xfrm>
              <a:off x="5555161" y="5723504"/>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51" name="Google Shape;351;p28"/>
            <p:cNvSpPr txBox="1"/>
            <p:nvPr/>
          </p:nvSpPr>
          <p:spPr>
            <a:xfrm>
              <a:off x="5560710" y="5729053"/>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t>
              </a:r>
              <a:endParaRPr/>
            </a:p>
          </p:txBody>
        </p:sp>
        <p:sp>
          <p:nvSpPr>
            <p:cNvPr id="352" name="Google Shape;352;p28"/>
            <p:cNvSpPr/>
            <p:nvPr/>
          </p:nvSpPr>
          <p:spPr>
            <a:xfrm rot="4920000">
              <a:off x="2241072" y="4416872"/>
              <a:ext cx="2818707" cy="13619"/>
            </a:xfrm>
            <a:custGeom>
              <a:rect b="b" l="l" r="r" t="t"/>
              <a:pathLst>
                <a:path extrusionOk="0" h="120000" w="120000">
                  <a:moveTo>
                    <a:pt x="0" y="59996"/>
                  </a:moveTo>
                  <a:lnTo>
                    <a:pt x="120000" y="59996"/>
                  </a:lnTo>
                </a:path>
              </a:pathLst>
            </a:custGeom>
            <a:noFill/>
            <a:ln cap="flat" cmpd="sng" w="12700">
              <a:solidFill>
                <a:srgbClr val="3A66B1"/>
              </a:solidFill>
              <a:prstDash val="solid"/>
              <a:miter lim="524288"/>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53" name="Google Shape;353;p28"/>
            <p:cNvSpPr txBox="1"/>
            <p:nvPr/>
          </p:nvSpPr>
          <p:spPr>
            <a:xfrm rot="4920000">
              <a:off x="2241047" y="3014281"/>
              <a:ext cx="2818707" cy="2818707"/>
            </a:xfrm>
            <a:prstGeom prst="rect">
              <a:avLst/>
            </a:prstGeom>
            <a:noFill/>
            <a:ln>
              <a:noFill/>
            </a:ln>
          </p:spPr>
          <p:txBody>
            <a:bodyPr anchorCtr="0" anchor="ctr" bIns="0" lIns="9525" spcFirstLastPara="1" rIns="9525" wrap="square" tIns="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54" name="Google Shape;354;p28"/>
            <p:cNvSpPr/>
            <p:nvPr/>
          </p:nvSpPr>
          <p:spPr>
            <a:xfrm>
              <a:off x="3830140" y="5726765"/>
              <a:ext cx="1365600" cy="189600"/>
            </a:xfrm>
            <a:prstGeom prst="roundRect">
              <a:avLst>
                <a:gd fmla="val 2160" name="adj"/>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55" name="Google Shape;355;p28"/>
            <p:cNvSpPr txBox="1"/>
            <p:nvPr/>
          </p:nvSpPr>
          <p:spPr>
            <a:xfrm>
              <a:off x="3835689" y="5732314"/>
              <a:ext cx="1354500" cy="178500"/>
            </a:xfrm>
            <a:prstGeom prst="rect">
              <a:avLst/>
            </a:prstGeom>
            <a:noFill/>
            <a:ln>
              <a:noFill/>
            </a:ln>
          </p:spPr>
          <p:txBody>
            <a:bodyPr anchorCtr="0" anchor="ctr" bIns="4275" lIns="4275" spcFirstLastPara="1" rIns="4275" wrap="square" tIns="4275">
              <a:noAutofit/>
            </a:bodyPr>
            <a:lstStyle/>
            <a:p>
              <a:pPr indent="0" lvl="0" marL="0" marR="0" rtl="0" algn="ctr">
                <a:lnSpc>
                  <a:spcPct val="90000"/>
                </a:lnSpc>
                <a:spcBef>
                  <a:spcPts val="0"/>
                </a:spcBef>
                <a:spcAft>
                  <a:spcPts val="0"/>
                </a:spcAft>
                <a:buClr>
                  <a:srgbClr val="FFFFFF"/>
                </a:buClr>
                <a:buSzPts val="700"/>
                <a:buFont typeface="Calibri"/>
                <a:buNone/>
              </a:pPr>
              <a:r>
                <a:rPr b="0" i="0" lang="en-US" sz="700" u="none">
                  <a:solidFill>
                    <a:srgbClr val="FFFFFF"/>
                  </a:solidFill>
                  <a:latin typeface="Calibri"/>
                  <a:ea typeface="Calibri"/>
                  <a:cs typeface="Calibri"/>
                  <a:sym typeface="Calibri"/>
                </a:rPr>
                <a:t>…</a:t>
              </a:r>
              <a:endParaRPr/>
            </a:p>
          </p:txBody>
        </p:sp>
      </p:grpSp>
      <p:cxnSp>
        <p:nvCxnSpPr>
          <p:cNvPr id="356" name="Google Shape;356;p28"/>
          <p:cNvCxnSpPr/>
          <p:nvPr/>
        </p:nvCxnSpPr>
        <p:spPr>
          <a:xfrm>
            <a:off x="6330274" y="4230375"/>
            <a:ext cx="304500" cy="720300"/>
          </a:xfrm>
          <a:prstGeom prst="straightConnector1">
            <a:avLst/>
          </a:prstGeom>
          <a:noFill/>
          <a:ln cap="flat" cmpd="sng" w="38100">
            <a:solidFill>
              <a:srgbClr val="FFAB40"/>
            </a:solidFill>
            <a:prstDash val="solid"/>
            <a:miter lim="800000"/>
            <a:headEnd len="med" w="med" type="none"/>
            <a:tailEnd len="med" w="med" type="none"/>
          </a:ln>
        </p:spPr>
      </p:cxnSp>
      <p:cxnSp>
        <p:nvCxnSpPr>
          <p:cNvPr id="357" name="Google Shape;357;p28"/>
          <p:cNvCxnSpPr/>
          <p:nvPr/>
        </p:nvCxnSpPr>
        <p:spPr>
          <a:xfrm>
            <a:off x="5042262" y="3706812"/>
            <a:ext cx="263700" cy="523500"/>
          </a:xfrm>
          <a:prstGeom prst="straightConnector1">
            <a:avLst/>
          </a:prstGeom>
          <a:noFill/>
          <a:ln cap="flat" cmpd="sng" w="38100">
            <a:solidFill>
              <a:srgbClr val="FFAB40"/>
            </a:solidFill>
            <a:prstDash val="solid"/>
            <a:miter lim="800000"/>
            <a:headEnd len="med" w="med" type="none"/>
            <a:tailEnd len="med" w="med" type="none"/>
          </a:ln>
        </p:spPr>
      </p:cxnSp>
      <p:cxnSp>
        <p:nvCxnSpPr>
          <p:cNvPr id="358" name="Google Shape;358;p28"/>
          <p:cNvCxnSpPr/>
          <p:nvPr/>
        </p:nvCxnSpPr>
        <p:spPr>
          <a:xfrm flipH="1">
            <a:off x="3761150" y="3702925"/>
            <a:ext cx="266400" cy="111000"/>
          </a:xfrm>
          <a:prstGeom prst="straightConnector1">
            <a:avLst/>
          </a:prstGeom>
          <a:noFill/>
          <a:ln cap="flat" cmpd="sng" w="38100">
            <a:solidFill>
              <a:srgbClr val="FFAB40"/>
            </a:solidFill>
            <a:prstDash val="solid"/>
            <a:miter lim="800000"/>
            <a:headEnd len="med" w="med" type="none"/>
            <a:tailEnd len="med" w="med" type="none"/>
          </a:ln>
        </p:spPr>
      </p:cxnSp>
      <p:cxnSp>
        <p:nvCxnSpPr>
          <p:cNvPr id="359" name="Google Shape;359;p28"/>
          <p:cNvCxnSpPr/>
          <p:nvPr/>
        </p:nvCxnSpPr>
        <p:spPr>
          <a:xfrm rot="10800000">
            <a:off x="2449862" y="3812087"/>
            <a:ext cx="293700" cy="0"/>
          </a:xfrm>
          <a:prstGeom prst="straightConnector1">
            <a:avLst/>
          </a:prstGeom>
          <a:noFill/>
          <a:ln cap="flat" cmpd="sng" w="38100">
            <a:solidFill>
              <a:srgbClr val="FFAB40"/>
            </a:solidFill>
            <a:prstDash val="solid"/>
            <a:miter lim="800000"/>
            <a:headEnd len="med" w="med" type="none"/>
            <a:tailEnd len="med" w="med" type="none"/>
          </a:ln>
        </p:spPr>
      </p:cxnSp>
      <p:sp>
        <p:nvSpPr>
          <p:cNvPr id="360" name="Google Shape;360;p28"/>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1" name="Google Shape;361;p28"/>
          <p:cNvSpPr txBox="1"/>
          <p:nvPr/>
        </p:nvSpPr>
        <p:spPr>
          <a:xfrm>
            <a:off x="2568450" y="142700"/>
            <a:ext cx="5211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500"/>
              <a:buFont typeface="Arial"/>
              <a:buNone/>
            </a:pPr>
            <a:r>
              <a:rPr lang="en-US" sz="2500">
                <a:solidFill>
                  <a:schemeClr val="dk1"/>
                </a:solidFill>
              </a:rPr>
              <a:t>Hiérarchie des catégories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pic>
        <p:nvPicPr>
          <p:cNvPr id="366" name="Google Shape;366;p29"/>
          <p:cNvPicPr preferRelativeResize="0"/>
          <p:nvPr/>
        </p:nvPicPr>
        <p:blipFill rotWithShape="1">
          <a:blip r:embed="rId3">
            <a:alphaModFix/>
          </a:blip>
          <a:srcRect b="0" l="0" r="0" t="0"/>
          <a:stretch/>
        </p:blipFill>
        <p:spPr>
          <a:xfrm>
            <a:off x="0" y="0"/>
            <a:ext cx="9144001" cy="692150"/>
          </a:xfrm>
          <a:prstGeom prst="rect">
            <a:avLst/>
          </a:prstGeom>
          <a:noFill/>
          <a:ln>
            <a:noFill/>
          </a:ln>
        </p:spPr>
      </p:pic>
      <p:pic>
        <p:nvPicPr>
          <p:cNvPr id="367" name="Google Shape;367;p29"/>
          <p:cNvPicPr preferRelativeResize="0"/>
          <p:nvPr/>
        </p:nvPicPr>
        <p:blipFill rotWithShape="1">
          <a:blip r:embed="rId4">
            <a:alphaModFix/>
          </a:blip>
          <a:srcRect b="0" l="0" r="0" t="0"/>
          <a:stretch/>
        </p:blipFill>
        <p:spPr>
          <a:xfrm>
            <a:off x="96837" y="1154112"/>
            <a:ext cx="8839200" cy="4549775"/>
          </a:xfrm>
          <a:prstGeom prst="rect">
            <a:avLst/>
          </a:prstGeom>
          <a:noFill/>
          <a:ln>
            <a:noFill/>
          </a:ln>
        </p:spPr>
      </p:pic>
      <p:sp>
        <p:nvSpPr>
          <p:cNvPr id="368" name="Google Shape;368;p29"/>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9" name="Google Shape;369;p29"/>
          <p:cNvSpPr txBox="1"/>
          <p:nvPr/>
        </p:nvSpPr>
        <p:spPr>
          <a:xfrm>
            <a:off x="3165225" y="122750"/>
            <a:ext cx="300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chemeClr val="dk1"/>
                </a:solidFill>
              </a:rPr>
              <a:t>CSV clean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30"/>
          <p:cNvSpPr txBox="1"/>
          <p:nvPr>
            <p:ph idx="4294967295" type="ctrTitle"/>
          </p:nvPr>
        </p:nvSpPr>
        <p:spPr>
          <a:xfrm>
            <a:off x="266700" y="2062162"/>
            <a:ext cx="8521800" cy="273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lang="en-US" sz="5200"/>
              <a:t>Organisation</a:t>
            </a:r>
            <a:r>
              <a:rPr lang="en-US" sz="5200"/>
              <a:t> des </a:t>
            </a:r>
            <a:r>
              <a:rPr b="0" i="0" lang="en-US" sz="5200" u="none" cap="none" strike="noStrike">
                <a:solidFill>
                  <a:srgbClr val="000000"/>
                </a:solidFill>
                <a:latin typeface="Arial"/>
                <a:ea typeface="Arial"/>
                <a:cs typeface="Arial"/>
                <a:sym typeface="Arial"/>
              </a:rPr>
              <a:t>données</a:t>
            </a:r>
            <a:endParaRPr/>
          </a:p>
        </p:txBody>
      </p:sp>
      <p:sp>
        <p:nvSpPr>
          <p:cNvPr id="375" name="Google Shape;375;p30"/>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6" name="Google Shape;376;p30"/>
          <p:cNvPicPr preferRelativeResize="0"/>
          <p:nvPr/>
        </p:nvPicPr>
        <p:blipFill rotWithShape="1">
          <a:blip r:embed="rId3">
            <a:alphaModFix/>
          </a:blip>
          <a:srcRect b="0" l="0" r="0" t="0"/>
          <a:stretch/>
        </p:blipFill>
        <p:spPr>
          <a:xfrm>
            <a:off x="0" y="6453187"/>
            <a:ext cx="9144001" cy="404812"/>
          </a:xfrm>
          <a:prstGeom prst="rect">
            <a:avLst/>
          </a:prstGeom>
          <a:noFill/>
          <a:ln>
            <a:noFill/>
          </a:ln>
        </p:spPr>
      </p:pic>
      <p:pic>
        <p:nvPicPr>
          <p:cNvPr id="377" name="Google Shape;377;p30"/>
          <p:cNvPicPr preferRelativeResize="0"/>
          <p:nvPr/>
        </p:nvPicPr>
        <p:blipFill rotWithShape="1">
          <a:blip r:embed="rId3">
            <a:alphaModFix/>
          </a:blip>
          <a:srcRect b="0" l="0" r="0" t="0"/>
          <a:stretch/>
        </p:blipFill>
        <p:spPr>
          <a:xfrm>
            <a:off x="0" y="0"/>
            <a:ext cx="9144001" cy="692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pic>
        <p:nvPicPr>
          <p:cNvPr id="382" name="Google Shape;382;p31"/>
          <p:cNvPicPr preferRelativeResize="0"/>
          <p:nvPr/>
        </p:nvPicPr>
        <p:blipFill rotWithShape="1">
          <a:blip r:embed="rId3">
            <a:alphaModFix/>
          </a:blip>
          <a:srcRect b="0" l="0" r="0" t="0"/>
          <a:stretch/>
        </p:blipFill>
        <p:spPr>
          <a:xfrm>
            <a:off x="0" y="0"/>
            <a:ext cx="9144001" cy="692150"/>
          </a:xfrm>
          <a:prstGeom prst="rect">
            <a:avLst/>
          </a:prstGeom>
          <a:noFill/>
          <a:ln>
            <a:noFill/>
          </a:ln>
        </p:spPr>
      </p:pic>
      <p:sp>
        <p:nvSpPr>
          <p:cNvPr id="383" name="Google Shape;383;p31"/>
          <p:cNvSpPr txBox="1"/>
          <p:nvPr>
            <p:ph idx="4294967295" type="body"/>
          </p:nvPr>
        </p:nvSpPr>
        <p:spPr>
          <a:xfrm>
            <a:off x="3214800" y="979288"/>
            <a:ext cx="5929200" cy="2654700"/>
          </a:xfrm>
          <a:prstGeom prst="rect">
            <a:avLst/>
          </a:prstGeom>
          <a:noFill/>
          <a:ln>
            <a:noFill/>
          </a:ln>
        </p:spPr>
        <p:txBody>
          <a:bodyPr anchorCtr="0" anchor="t" bIns="91425" lIns="91425" spcFirstLastPara="1" rIns="91425" wrap="square" tIns="91425">
            <a:normAutofit fontScale="47500" lnSpcReduction="10000"/>
          </a:bodyPr>
          <a:lstStyle/>
          <a:p>
            <a:pPr indent="-358223" lvl="0" marL="914400" marR="0" rtl="0" algn="l">
              <a:lnSpc>
                <a:spcPct val="135714"/>
              </a:lnSpc>
              <a:spcBef>
                <a:spcPts val="0"/>
              </a:spcBef>
              <a:spcAft>
                <a:spcPts val="0"/>
              </a:spcAft>
              <a:buClr>
                <a:schemeClr val="dk1"/>
              </a:buClr>
              <a:buSzPct val="100000"/>
              <a:buFont typeface="Courier New"/>
              <a:buChar char="-"/>
            </a:pPr>
            <a:r>
              <a:rPr b="0" i="0" lang="en-US" sz="4297" u="none" cap="none" strike="noStrike">
                <a:solidFill>
                  <a:schemeClr val="dk1"/>
                </a:solidFill>
                <a:highlight>
                  <a:srgbClr val="FFFFFE"/>
                </a:highlight>
                <a:latin typeface="Courier New"/>
                <a:ea typeface="Courier New"/>
                <a:cs typeface="Courier New"/>
                <a:sym typeface="Courier New"/>
              </a:rPr>
              <a:t>df/csv restaurants</a:t>
            </a:r>
            <a:endParaRPr b="0" i="0" sz="4297" u="none" cap="none" strike="noStrike">
              <a:solidFill>
                <a:schemeClr val="dk1"/>
              </a:solidFill>
              <a:highlight>
                <a:srgbClr val="FFFFFE"/>
              </a:highlight>
              <a:latin typeface="Courier New"/>
              <a:ea typeface="Courier New"/>
              <a:cs typeface="Courier New"/>
              <a:sym typeface="Courier New"/>
            </a:endParaRPr>
          </a:p>
          <a:p>
            <a:pPr indent="-358223" lvl="0" marL="914400" marR="0" rtl="0" algn="l">
              <a:lnSpc>
                <a:spcPct val="135714"/>
              </a:lnSpc>
              <a:spcBef>
                <a:spcPts val="0"/>
              </a:spcBef>
              <a:spcAft>
                <a:spcPts val="0"/>
              </a:spcAft>
              <a:buClr>
                <a:schemeClr val="dk1"/>
              </a:buClr>
              <a:buSzPct val="100000"/>
              <a:buFont typeface="Courier New"/>
              <a:buChar char="-"/>
            </a:pPr>
            <a:r>
              <a:rPr b="0" i="0" lang="en-US" sz="4297" u="none" cap="none" strike="noStrike">
                <a:solidFill>
                  <a:schemeClr val="dk1"/>
                </a:solidFill>
                <a:highlight>
                  <a:srgbClr val="FFFFFE"/>
                </a:highlight>
                <a:latin typeface="Courier New"/>
                <a:ea typeface="Courier New"/>
                <a:cs typeface="Courier New"/>
                <a:sym typeface="Courier New"/>
              </a:rPr>
              <a:t>df/csv activity providers</a:t>
            </a:r>
            <a:endParaRPr b="0" i="0" sz="4297" u="none" cap="none" strike="noStrike">
              <a:solidFill>
                <a:schemeClr val="dk1"/>
              </a:solidFill>
              <a:highlight>
                <a:srgbClr val="FFFFFE"/>
              </a:highlight>
              <a:latin typeface="Courier New"/>
              <a:ea typeface="Courier New"/>
              <a:cs typeface="Courier New"/>
              <a:sym typeface="Courier New"/>
            </a:endParaRPr>
          </a:p>
          <a:p>
            <a:pPr indent="-358223" lvl="0" marL="914400" marR="0" rtl="0" algn="l">
              <a:lnSpc>
                <a:spcPct val="135714"/>
              </a:lnSpc>
              <a:spcBef>
                <a:spcPts val="0"/>
              </a:spcBef>
              <a:spcAft>
                <a:spcPts val="0"/>
              </a:spcAft>
              <a:buClr>
                <a:schemeClr val="dk1"/>
              </a:buClr>
              <a:buSzPct val="100000"/>
              <a:buFont typeface="Courier New"/>
              <a:buChar char="-"/>
            </a:pPr>
            <a:r>
              <a:rPr b="0" i="0" lang="en-US" sz="4297" u="none" cap="none" strike="noStrike">
                <a:solidFill>
                  <a:schemeClr val="dk1"/>
                </a:solidFill>
                <a:highlight>
                  <a:srgbClr val="FFFFFE"/>
                </a:highlight>
                <a:latin typeface="Courier New"/>
                <a:ea typeface="Courier New"/>
                <a:cs typeface="Courier New"/>
                <a:sym typeface="Courier New"/>
              </a:rPr>
              <a:t>df/csv poi incontournables</a:t>
            </a:r>
            <a:endParaRPr b="0" i="0" sz="4297" u="none" cap="none" strike="noStrike">
              <a:solidFill>
                <a:schemeClr val="dk1"/>
              </a:solidFill>
              <a:highlight>
                <a:srgbClr val="FFFFFE"/>
              </a:highlight>
              <a:latin typeface="Courier New"/>
              <a:ea typeface="Courier New"/>
              <a:cs typeface="Courier New"/>
              <a:sym typeface="Courier New"/>
            </a:endParaRPr>
          </a:p>
          <a:p>
            <a:pPr indent="-358223" lvl="0" marL="914400" marR="0" rtl="0" algn="l">
              <a:lnSpc>
                <a:spcPct val="135714"/>
              </a:lnSpc>
              <a:spcBef>
                <a:spcPts val="0"/>
              </a:spcBef>
              <a:spcAft>
                <a:spcPts val="0"/>
              </a:spcAft>
              <a:buClr>
                <a:schemeClr val="dk1"/>
              </a:buClr>
              <a:buSzPct val="100000"/>
              <a:buFont typeface="Courier New"/>
              <a:buChar char="-"/>
            </a:pPr>
            <a:r>
              <a:rPr b="0" i="0" lang="en-US" sz="4297" u="none" cap="none" strike="noStrike">
                <a:solidFill>
                  <a:schemeClr val="dk1"/>
                </a:solidFill>
                <a:highlight>
                  <a:srgbClr val="FFFFFE"/>
                </a:highlight>
                <a:latin typeface="Courier New"/>
                <a:ea typeface="Courier New"/>
                <a:cs typeface="Courier New"/>
                <a:sym typeface="Courier New"/>
              </a:rPr>
              <a:t>df/csv stores</a:t>
            </a:r>
            <a:endParaRPr b="0" i="0" sz="4297" u="none" cap="none" strike="noStrike">
              <a:solidFill>
                <a:schemeClr val="dk1"/>
              </a:solidFill>
              <a:highlight>
                <a:srgbClr val="FFFFFE"/>
              </a:highlight>
              <a:latin typeface="Courier New"/>
              <a:ea typeface="Courier New"/>
              <a:cs typeface="Courier New"/>
              <a:sym typeface="Courier New"/>
            </a:endParaRPr>
          </a:p>
          <a:p>
            <a:pPr indent="-358223" lvl="0" marL="914400" marR="0" rtl="0" algn="l">
              <a:lnSpc>
                <a:spcPct val="135714"/>
              </a:lnSpc>
              <a:spcBef>
                <a:spcPts val="0"/>
              </a:spcBef>
              <a:spcAft>
                <a:spcPts val="0"/>
              </a:spcAft>
              <a:buClr>
                <a:schemeClr val="dk1"/>
              </a:buClr>
              <a:buSzPct val="100000"/>
              <a:buFont typeface="Courier New"/>
              <a:buChar char="-"/>
            </a:pPr>
            <a:r>
              <a:rPr b="0" i="0" lang="en-US" sz="4297" u="none" cap="none" strike="noStrike">
                <a:solidFill>
                  <a:schemeClr val="dk1"/>
                </a:solidFill>
                <a:highlight>
                  <a:srgbClr val="FFFFFE"/>
                </a:highlight>
                <a:latin typeface="Courier New"/>
                <a:ea typeface="Courier New"/>
                <a:cs typeface="Courier New"/>
                <a:sym typeface="Courier New"/>
              </a:rPr>
              <a:t>df/csv autres POI</a:t>
            </a:r>
            <a:endParaRPr b="0" i="0" sz="4297" u="none" cap="none" strike="noStrike">
              <a:solidFill>
                <a:schemeClr val="dk1"/>
              </a:solidFill>
              <a:highlight>
                <a:srgbClr val="FFFFFE"/>
              </a:highlight>
              <a:latin typeface="Courier New"/>
              <a:ea typeface="Courier New"/>
              <a:cs typeface="Courier New"/>
              <a:sym typeface="Courier New"/>
            </a:endParaRPr>
          </a:p>
          <a:p>
            <a:pPr indent="-358223" lvl="0" marL="914400" marR="0" rtl="0" algn="l">
              <a:lnSpc>
                <a:spcPct val="135714"/>
              </a:lnSpc>
              <a:spcBef>
                <a:spcPts val="0"/>
              </a:spcBef>
              <a:spcAft>
                <a:spcPts val="0"/>
              </a:spcAft>
              <a:buClr>
                <a:schemeClr val="dk1"/>
              </a:buClr>
              <a:buSzPct val="100000"/>
              <a:buFont typeface="Courier New"/>
              <a:buChar char="-"/>
            </a:pPr>
            <a:r>
              <a:rPr b="0" i="0" lang="en-US" sz="4297" u="none" cap="none" strike="noStrike">
                <a:solidFill>
                  <a:schemeClr val="dk1"/>
                </a:solidFill>
                <a:highlight>
                  <a:srgbClr val="FFFFFE"/>
                </a:highlight>
                <a:latin typeface="Courier New"/>
                <a:ea typeface="Courier New"/>
                <a:cs typeface="Courier New"/>
                <a:sym typeface="Courier New"/>
              </a:rPr>
              <a:t>df/csv commune et code postal </a:t>
            </a:r>
            <a:endParaRPr b="1" i="0" sz="5600" u="none" cap="none" strike="noStrike">
              <a:solidFill>
                <a:schemeClr val="dk1"/>
              </a:solidFill>
              <a:highlight>
                <a:srgbClr val="FFFFFE"/>
              </a:highlight>
              <a:latin typeface="Courier New"/>
              <a:ea typeface="Courier New"/>
              <a:cs typeface="Courier New"/>
              <a:sym typeface="Courier New"/>
            </a:endParaRPr>
          </a:p>
        </p:txBody>
      </p:sp>
      <p:pic>
        <p:nvPicPr>
          <p:cNvPr id="384" name="Google Shape;384;p31"/>
          <p:cNvPicPr preferRelativeResize="0"/>
          <p:nvPr/>
        </p:nvPicPr>
        <p:blipFill rotWithShape="1">
          <a:blip r:embed="rId4">
            <a:alphaModFix/>
          </a:blip>
          <a:srcRect b="0" l="0" r="0" t="0"/>
          <a:stretch/>
        </p:blipFill>
        <p:spPr>
          <a:xfrm>
            <a:off x="4793787" y="3921137"/>
            <a:ext cx="3133725" cy="2324100"/>
          </a:xfrm>
          <a:prstGeom prst="rect">
            <a:avLst/>
          </a:prstGeom>
          <a:noFill/>
          <a:ln>
            <a:noFill/>
          </a:ln>
        </p:spPr>
      </p:pic>
      <p:sp>
        <p:nvSpPr>
          <p:cNvPr id="385" name="Google Shape;385;p31"/>
          <p:cNvSpPr txBox="1"/>
          <p:nvPr/>
        </p:nvSpPr>
        <p:spPr>
          <a:xfrm>
            <a:off x="297923" y="1923450"/>
            <a:ext cx="1801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595959"/>
              </a:buClr>
              <a:buSzPts val="1800"/>
              <a:buFont typeface="Arial"/>
              <a:buNone/>
            </a:pPr>
            <a:r>
              <a:rPr b="1" i="0" lang="en-US" sz="2000" u="none">
                <a:solidFill>
                  <a:srgbClr val="595959"/>
                </a:solidFill>
              </a:rPr>
              <a:t>df / csv clean</a:t>
            </a:r>
            <a:endParaRPr b="1" sz="1600"/>
          </a:p>
        </p:txBody>
      </p:sp>
      <p:cxnSp>
        <p:nvCxnSpPr>
          <p:cNvPr id="386" name="Google Shape;386;p31"/>
          <p:cNvCxnSpPr/>
          <p:nvPr/>
        </p:nvCxnSpPr>
        <p:spPr>
          <a:xfrm>
            <a:off x="2159000" y="2183175"/>
            <a:ext cx="1538400" cy="1027200"/>
          </a:xfrm>
          <a:prstGeom prst="curvedConnector3">
            <a:avLst>
              <a:gd fmla="val 10799" name="adj1"/>
            </a:avLst>
          </a:prstGeom>
          <a:noFill/>
          <a:ln cap="flat" cmpd="sng" w="9525">
            <a:solidFill>
              <a:schemeClr val="dk2"/>
            </a:solidFill>
            <a:prstDash val="solid"/>
            <a:miter lim="800000"/>
            <a:headEnd len="med" w="med" type="none"/>
            <a:tailEnd len="med" w="med" type="none"/>
          </a:ln>
        </p:spPr>
      </p:cxnSp>
      <p:cxnSp>
        <p:nvCxnSpPr>
          <p:cNvPr id="387" name="Google Shape;387;p31"/>
          <p:cNvCxnSpPr/>
          <p:nvPr/>
        </p:nvCxnSpPr>
        <p:spPr>
          <a:xfrm flipH="1" rot="10800000">
            <a:off x="2159000" y="1219574"/>
            <a:ext cx="1558800" cy="963600"/>
          </a:xfrm>
          <a:prstGeom prst="curvedConnector3">
            <a:avLst>
              <a:gd fmla="val 10801" name="adj1"/>
            </a:avLst>
          </a:prstGeom>
          <a:noFill/>
          <a:ln cap="flat" cmpd="sng" w="9525">
            <a:solidFill>
              <a:schemeClr val="dk2"/>
            </a:solidFill>
            <a:prstDash val="solid"/>
            <a:miter lim="800000"/>
            <a:headEnd len="med" w="med" type="none"/>
            <a:tailEnd len="med" w="med" type="none"/>
          </a:ln>
        </p:spPr>
      </p:cxnSp>
      <p:cxnSp>
        <p:nvCxnSpPr>
          <p:cNvPr id="388" name="Google Shape;388;p31"/>
          <p:cNvCxnSpPr/>
          <p:nvPr/>
        </p:nvCxnSpPr>
        <p:spPr>
          <a:xfrm flipH="1" rot="10800000">
            <a:off x="2159000" y="1638674"/>
            <a:ext cx="1647900" cy="544500"/>
          </a:xfrm>
          <a:prstGeom prst="curvedConnector3">
            <a:avLst>
              <a:gd fmla="val 10800" name="adj1"/>
            </a:avLst>
          </a:prstGeom>
          <a:noFill/>
          <a:ln cap="flat" cmpd="sng" w="9525">
            <a:solidFill>
              <a:schemeClr val="dk2"/>
            </a:solidFill>
            <a:prstDash val="solid"/>
            <a:miter lim="800000"/>
            <a:headEnd len="med" w="med" type="none"/>
            <a:tailEnd len="med" w="med" type="none"/>
          </a:ln>
        </p:spPr>
      </p:cxnSp>
      <p:cxnSp>
        <p:nvCxnSpPr>
          <p:cNvPr id="389" name="Google Shape;389;p31"/>
          <p:cNvCxnSpPr/>
          <p:nvPr/>
        </p:nvCxnSpPr>
        <p:spPr>
          <a:xfrm flipH="1" rot="10800000">
            <a:off x="2159000" y="2025974"/>
            <a:ext cx="1681200" cy="157200"/>
          </a:xfrm>
          <a:prstGeom prst="curvedConnector3">
            <a:avLst>
              <a:gd fmla="val 10800" name="adj1"/>
            </a:avLst>
          </a:prstGeom>
          <a:noFill/>
          <a:ln cap="flat" cmpd="sng" w="9525">
            <a:solidFill>
              <a:schemeClr val="dk2"/>
            </a:solidFill>
            <a:prstDash val="solid"/>
            <a:miter lim="800000"/>
            <a:headEnd len="med" w="med" type="none"/>
            <a:tailEnd len="med" w="med" type="none"/>
          </a:ln>
        </p:spPr>
      </p:cxnSp>
      <p:cxnSp>
        <p:nvCxnSpPr>
          <p:cNvPr id="390" name="Google Shape;390;p31"/>
          <p:cNvCxnSpPr/>
          <p:nvPr/>
        </p:nvCxnSpPr>
        <p:spPr>
          <a:xfrm>
            <a:off x="2159000" y="2183175"/>
            <a:ext cx="1603500" cy="252300"/>
          </a:xfrm>
          <a:prstGeom prst="curvedConnector3">
            <a:avLst>
              <a:gd fmla="val 10799" name="adj1"/>
            </a:avLst>
          </a:prstGeom>
          <a:noFill/>
          <a:ln cap="flat" cmpd="sng" w="9525">
            <a:solidFill>
              <a:schemeClr val="dk2"/>
            </a:solidFill>
            <a:prstDash val="solid"/>
            <a:miter lim="800000"/>
            <a:headEnd len="med" w="med" type="none"/>
            <a:tailEnd len="med" w="med" type="none"/>
          </a:ln>
        </p:spPr>
      </p:cxnSp>
      <p:cxnSp>
        <p:nvCxnSpPr>
          <p:cNvPr id="391" name="Google Shape;391;p31"/>
          <p:cNvCxnSpPr/>
          <p:nvPr/>
        </p:nvCxnSpPr>
        <p:spPr>
          <a:xfrm>
            <a:off x="2159000" y="2183175"/>
            <a:ext cx="1569900" cy="628800"/>
          </a:xfrm>
          <a:prstGeom prst="curvedConnector3">
            <a:avLst>
              <a:gd fmla="val 10801" name="adj1"/>
            </a:avLst>
          </a:prstGeom>
          <a:noFill/>
          <a:ln cap="flat" cmpd="sng" w="9525">
            <a:solidFill>
              <a:schemeClr val="dk2"/>
            </a:solidFill>
            <a:prstDash val="solid"/>
            <a:miter lim="800000"/>
            <a:headEnd len="med" w="med" type="none"/>
            <a:tailEnd len="med" w="med" type="none"/>
          </a:ln>
        </p:spPr>
      </p:cxnSp>
      <p:sp>
        <p:nvSpPr>
          <p:cNvPr id="392" name="Google Shape;392;p31"/>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3" name="Google Shape;393;p31"/>
          <p:cNvSpPr txBox="1"/>
          <p:nvPr/>
        </p:nvSpPr>
        <p:spPr>
          <a:xfrm>
            <a:off x="0" y="0"/>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500"/>
              <a:buFont typeface="Arial"/>
              <a:buNone/>
            </a:pPr>
            <a:r>
              <a:rPr lang="en-US" sz="2500">
                <a:solidFill>
                  <a:schemeClr val="dk1"/>
                </a:solidFill>
              </a:rPr>
              <a:t>Création des sous-tables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p32"/>
          <p:cNvSpPr txBox="1"/>
          <p:nvPr/>
        </p:nvSpPr>
        <p:spPr>
          <a:xfrm>
            <a:off x="0" y="908050"/>
            <a:ext cx="2627312" cy="936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99" name="Google Shape;399;p32"/>
          <p:cNvSpPr txBox="1"/>
          <p:nvPr>
            <p:ph idx="1" type="subTitle"/>
          </p:nvPr>
        </p:nvSpPr>
        <p:spPr>
          <a:xfrm>
            <a:off x="179387" y="968375"/>
            <a:ext cx="3564000" cy="576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0" i="0" lang="en-US" sz="1400" u="none">
                <a:solidFill>
                  <a:srgbClr val="000000"/>
                </a:solidFill>
                <a:latin typeface="Arial"/>
                <a:ea typeface="Arial"/>
                <a:cs typeface="Arial"/>
                <a:sym typeface="Arial"/>
              </a:rPr>
              <a:t>Environnement Google Colab :</a:t>
            </a:r>
            <a:endParaRPr b="0" i="0" sz="3200" u="none">
              <a:solidFill>
                <a:srgbClr val="000000"/>
              </a:solidFill>
              <a:latin typeface="Arial"/>
              <a:ea typeface="Arial"/>
              <a:cs typeface="Arial"/>
              <a:sym typeface="Arial"/>
            </a:endParaRPr>
          </a:p>
          <a:p>
            <a:pPr indent="0" lvl="0" marL="0" rtl="0" algn="l">
              <a:lnSpc>
                <a:spcPct val="100000"/>
              </a:lnSpc>
              <a:spcBef>
                <a:spcPts val="200"/>
              </a:spcBef>
              <a:spcAft>
                <a:spcPts val="0"/>
              </a:spcAft>
              <a:buSzPts val="1800"/>
              <a:buNone/>
            </a:pPr>
            <a:r>
              <a:rPr b="0" i="0" lang="en-US" sz="1400" u="none">
                <a:solidFill>
                  <a:srgbClr val="000000"/>
                </a:solidFill>
                <a:latin typeface="Arial"/>
                <a:ea typeface="Arial"/>
                <a:cs typeface="Arial"/>
                <a:sym typeface="Arial"/>
              </a:rPr>
              <a:t>Sqlite et ORM SQLAlchemy/</a:t>
            </a:r>
            <a:r>
              <a:rPr b="0" i="0" lang="en-US" sz="1200" u="none">
                <a:solidFill>
                  <a:srgbClr val="000000"/>
                </a:solidFill>
                <a:latin typeface="Arial"/>
                <a:ea typeface="Arial"/>
                <a:cs typeface="Arial"/>
                <a:sym typeface="Arial"/>
              </a:rPr>
              <a:t>MagicSQL</a:t>
            </a:r>
            <a:endParaRPr b="0" i="0" sz="2800" u="none">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b="0" i="0" sz="2800" u="none">
              <a:solidFill>
                <a:srgbClr val="000000"/>
              </a:solidFill>
              <a:latin typeface="Arial"/>
              <a:ea typeface="Arial"/>
              <a:cs typeface="Arial"/>
              <a:sym typeface="Arial"/>
            </a:endParaRPr>
          </a:p>
        </p:txBody>
      </p:sp>
      <p:sp>
        <p:nvSpPr>
          <p:cNvPr id="400" name="Google Shape;400;p32"/>
          <p:cNvSpPr txBox="1"/>
          <p:nvPr/>
        </p:nvSpPr>
        <p:spPr>
          <a:xfrm>
            <a:off x="0" y="4612350"/>
            <a:ext cx="6400800" cy="144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000000"/>
              </a:solidFill>
              <a:latin typeface="Arial"/>
              <a:ea typeface="Arial"/>
              <a:cs typeface="Arial"/>
              <a:sym typeface="Arial"/>
            </a:endParaRPr>
          </a:p>
        </p:txBody>
      </p:sp>
      <p:pic>
        <p:nvPicPr>
          <p:cNvPr id="401" name="Google Shape;401;p32"/>
          <p:cNvPicPr preferRelativeResize="0"/>
          <p:nvPr/>
        </p:nvPicPr>
        <p:blipFill rotWithShape="1">
          <a:blip r:embed="rId3">
            <a:alphaModFix/>
          </a:blip>
          <a:srcRect b="0" l="0" r="0" t="0"/>
          <a:stretch/>
        </p:blipFill>
        <p:spPr>
          <a:xfrm>
            <a:off x="0" y="0"/>
            <a:ext cx="9144000" cy="765175"/>
          </a:xfrm>
          <a:prstGeom prst="rect">
            <a:avLst/>
          </a:prstGeom>
          <a:noFill/>
          <a:ln>
            <a:noFill/>
          </a:ln>
        </p:spPr>
      </p:pic>
      <p:sp>
        <p:nvSpPr>
          <p:cNvPr id="402" name="Google Shape;402;p32"/>
          <p:cNvSpPr txBox="1"/>
          <p:nvPr/>
        </p:nvSpPr>
        <p:spPr>
          <a:xfrm>
            <a:off x="3572475" y="296525"/>
            <a:ext cx="2881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Base de données SQL :</a:t>
            </a:r>
            <a:endParaRPr/>
          </a:p>
        </p:txBody>
      </p:sp>
      <p:sp>
        <p:nvSpPr>
          <p:cNvPr id="403" name="Google Shape;403;p32"/>
          <p:cNvSpPr txBox="1"/>
          <p:nvPr/>
        </p:nvSpPr>
        <p:spPr>
          <a:xfrm>
            <a:off x="144462" y="1755775"/>
            <a:ext cx="3564000" cy="5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Conception des tables et alimentation de celles-ci (QC).</a:t>
            </a:r>
            <a:endParaRPr/>
          </a:p>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pic>
        <p:nvPicPr>
          <p:cNvPr id="404" name="Google Shape;404;p32"/>
          <p:cNvPicPr preferRelativeResize="0"/>
          <p:nvPr/>
        </p:nvPicPr>
        <p:blipFill rotWithShape="1">
          <a:blip r:embed="rId4">
            <a:alphaModFix/>
          </a:blip>
          <a:srcRect b="0" l="0" r="0" t="0"/>
          <a:stretch/>
        </p:blipFill>
        <p:spPr>
          <a:xfrm>
            <a:off x="4067175" y="1027112"/>
            <a:ext cx="3419475" cy="3206750"/>
          </a:xfrm>
          <a:prstGeom prst="rect">
            <a:avLst/>
          </a:prstGeom>
          <a:noFill/>
          <a:ln>
            <a:noFill/>
          </a:ln>
        </p:spPr>
      </p:pic>
      <p:pic>
        <p:nvPicPr>
          <p:cNvPr id="405" name="Google Shape;405;p32"/>
          <p:cNvPicPr preferRelativeResize="0"/>
          <p:nvPr/>
        </p:nvPicPr>
        <p:blipFill rotWithShape="1">
          <a:blip r:embed="rId5">
            <a:alphaModFix/>
          </a:blip>
          <a:srcRect b="0" l="0" r="0" t="0"/>
          <a:stretch/>
        </p:blipFill>
        <p:spPr>
          <a:xfrm>
            <a:off x="6372225" y="892175"/>
            <a:ext cx="2447925" cy="1036637"/>
          </a:xfrm>
          <a:prstGeom prst="rect">
            <a:avLst/>
          </a:prstGeom>
          <a:noFill/>
          <a:ln>
            <a:noFill/>
          </a:ln>
        </p:spPr>
      </p:pic>
      <p:pic>
        <p:nvPicPr>
          <p:cNvPr id="406" name="Google Shape;406;p32"/>
          <p:cNvPicPr preferRelativeResize="0"/>
          <p:nvPr/>
        </p:nvPicPr>
        <p:blipFill rotWithShape="1">
          <a:blip r:embed="rId6">
            <a:alphaModFix/>
          </a:blip>
          <a:srcRect b="0" l="0" r="0" t="0"/>
          <a:stretch/>
        </p:blipFill>
        <p:spPr>
          <a:xfrm>
            <a:off x="5940425" y="1611312"/>
            <a:ext cx="2881312" cy="1109662"/>
          </a:xfrm>
          <a:prstGeom prst="rect">
            <a:avLst/>
          </a:prstGeom>
          <a:noFill/>
          <a:ln>
            <a:noFill/>
          </a:ln>
        </p:spPr>
      </p:pic>
      <p:pic>
        <p:nvPicPr>
          <p:cNvPr id="407" name="Google Shape;407;p32"/>
          <p:cNvPicPr preferRelativeResize="0"/>
          <p:nvPr/>
        </p:nvPicPr>
        <p:blipFill rotWithShape="1">
          <a:blip r:embed="rId7">
            <a:alphaModFix/>
          </a:blip>
          <a:srcRect b="0" l="0" r="0" t="0"/>
          <a:stretch/>
        </p:blipFill>
        <p:spPr>
          <a:xfrm>
            <a:off x="2898457" y="2397251"/>
            <a:ext cx="1893493" cy="1109675"/>
          </a:xfrm>
          <a:prstGeom prst="rect">
            <a:avLst/>
          </a:prstGeom>
          <a:noFill/>
          <a:ln>
            <a:noFill/>
          </a:ln>
        </p:spPr>
      </p:pic>
      <p:pic>
        <p:nvPicPr>
          <p:cNvPr id="408" name="Google Shape;408;p32"/>
          <p:cNvPicPr preferRelativeResize="0"/>
          <p:nvPr/>
        </p:nvPicPr>
        <p:blipFill rotWithShape="1">
          <a:blip r:embed="rId8">
            <a:alphaModFix/>
          </a:blip>
          <a:srcRect b="0" l="0" r="0" t="0"/>
          <a:stretch/>
        </p:blipFill>
        <p:spPr>
          <a:xfrm>
            <a:off x="5722937" y="2547937"/>
            <a:ext cx="3097212" cy="1335087"/>
          </a:xfrm>
          <a:prstGeom prst="rect">
            <a:avLst/>
          </a:prstGeom>
          <a:noFill/>
          <a:ln>
            <a:noFill/>
          </a:ln>
        </p:spPr>
      </p:pic>
      <p:sp>
        <p:nvSpPr>
          <p:cNvPr id="409" name="Google Shape;409;p32"/>
          <p:cNvSpPr txBox="1"/>
          <p:nvPr/>
        </p:nvSpPr>
        <p:spPr>
          <a:xfrm>
            <a:off x="179387" y="3723475"/>
            <a:ext cx="3564000" cy="5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Visualisation des données</a:t>
            </a:r>
            <a:endParaRPr/>
          </a:p>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10" name="Google Shape;410;p32"/>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pic>
        <p:nvPicPr>
          <p:cNvPr id="411" name="Google Shape;411;p32"/>
          <p:cNvPicPr preferRelativeResize="0"/>
          <p:nvPr/>
        </p:nvPicPr>
        <p:blipFill>
          <a:blip r:embed="rId9">
            <a:alphaModFix/>
          </a:blip>
          <a:stretch>
            <a:fillRect/>
          </a:stretch>
        </p:blipFill>
        <p:spPr>
          <a:xfrm>
            <a:off x="179375" y="4052324"/>
            <a:ext cx="6316125" cy="219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pic>
        <p:nvPicPr>
          <p:cNvPr id="416" name="Google Shape;416;p33"/>
          <p:cNvPicPr preferRelativeResize="0"/>
          <p:nvPr/>
        </p:nvPicPr>
        <p:blipFill rotWithShape="1">
          <a:blip r:embed="rId3">
            <a:alphaModFix/>
          </a:blip>
          <a:srcRect b="0" l="0" r="0" t="0"/>
          <a:stretch/>
        </p:blipFill>
        <p:spPr>
          <a:xfrm>
            <a:off x="0" y="0"/>
            <a:ext cx="9144001" cy="765175"/>
          </a:xfrm>
          <a:prstGeom prst="rect">
            <a:avLst/>
          </a:prstGeom>
          <a:noFill/>
          <a:ln>
            <a:noFill/>
          </a:ln>
        </p:spPr>
      </p:pic>
      <p:pic>
        <p:nvPicPr>
          <p:cNvPr id="417" name="Google Shape;417;p33"/>
          <p:cNvPicPr preferRelativeResize="0"/>
          <p:nvPr/>
        </p:nvPicPr>
        <p:blipFill rotWithShape="1">
          <a:blip r:embed="rId4">
            <a:alphaModFix/>
          </a:blip>
          <a:srcRect b="0" l="0" r="0" t="0"/>
          <a:stretch/>
        </p:blipFill>
        <p:spPr>
          <a:xfrm>
            <a:off x="798475" y="1030275"/>
            <a:ext cx="7409074" cy="5624525"/>
          </a:xfrm>
          <a:prstGeom prst="rect">
            <a:avLst/>
          </a:prstGeom>
          <a:noFill/>
          <a:ln>
            <a:noFill/>
          </a:ln>
        </p:spPr>
      </p:pic>
      <p:sp>
        <p:nvSpPr>
          <p:cNvPr id="418" name="Google Shape;418;p33"/>
          <p:cNvSpPr txBox="1"/>
          <p:nvPr>
            <p:ph idx="4294967295" type="subTitle"/>
          </p:nvPr>
        </p:nvSpPr>
        <p:spPr>
          <a:xfrm>
            <a:off x="419725" y="0"/>
            <a:ext cx="8521800" cy="1059000"/>
          </a:xfrm>
          <a:prstGeom prst="rect">
            <a:avLst/>
          </a:prstGeom>
          <a:noFill/>
          <a:ln>
            <a:noFill/>
          </a:ln>
        </p:spPr>
        <p:txBody>
          <a:bodyPr anchorCtr="0" anchor="t" bIns="91425" lIns="91425" spcFirstLastPara="1" rIns="91425" wrap="square" tIns="91425">
            <a:noAutofit/>
          </a:bodyPr>
          <a:lstStyle/>
          <a:p>
            <a:pPr indent="457200" lvl="0" marL="1371600" marR="0" rtl="0" algn="l">
              <a:lnSpc>
                <a:spcPct val="100000"/>
              </a:lnSpc>
              <a:spcBef>
                <a:spcPts val="0"/>
              </a:spcBef>
              <a:spcAft>
                <a:spcPts val="0"/>
              </a:spcAft>
              <a:buClr>
                <a:srgbClr val="000000"/>
              </a:buClr>
              <a:buSzPts val="2800"/>
              <a:buFont typeface="Arial"/>
              <a:buNone/>
            </a:pPr>
            <a:r>
              <a:rPr b="0" i="0" lang="en-US" sz="2800" u="none" cap="none" strike="noStrike">
                <a:solidFill>
                  <a:srgbClr val="595959"/>
                </a:solidFill>
                <a:latin typeface="Arial"/>
                <a:ea typeface="Arial"/>
                <a:cs typeface="Arial"/>
                <a:sym typeface="Arial"/>
              </a:rPr>
              <a:t>: visualisation et manipulation des POI</a:t>
            </a:r>
            <a:endParaRPr/>
          </a:p>
        </p:txBody>
      </p:sp>
      <p:pic>
        <p:nvPicPr>
          <p:cNvPr id="419" name="Google Shape;419;p33"/>
          <p:cNvPicPr preferRelativeResize="0"/>
          <p:nvPr/>
        </p:nvPicPr>
        <p:blipFill rotWithShape="1">
          <a:blip r:embed="rId5">
            <a:alphaModFix/>
          </a:blip>
          <a:srcRect b="0" l="0" r="0" t="0"/>
          <a:stretch/>
        </p:blipFill>
        <p:spPr>
          <a:xfrm>
            <a:off x="495925" y="25175"/>
            <a:ext cx="1498600" cy="562424"/>
          </a:xfrm>
          <a:prstGeom prst="rect">
            <a:avLst/>
          </a:prstGeom>
          <a:noFill/>
          <a:ln>
            <a:noFill/>
          </a:ln>
        </p:spPr>
      </p:pic>
      <p:sp>
        <p:nvSpPr>
          <p:cNvPr id="420" name="Google Shape;420;p33"/>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pic>
        <p:nvPicPr>
          <p:cNvPr id="425" name="Google Shape;425;p34"/>
          <p:cNvPicPr preferRelativeResize="0"/>
          <p:nvPr/>
        </p:nvPicPr>
        <p:blipFill rotWithShape="1">
          <a:blip r:embed="rId3">
            <a:alphaModFix/>
          </a:blip>
          <a:srcRect b="0" l="0" r="0" t="0"/>
          <a:stretch/>
        </p:blipFill>
        <p:spPr>
          <a:xfrm>
            <a:off x="0" y="0"/>
            <a:ext cx="9144001" cy="765175"/>
          </a:xfrm>
          <a:prstGeom prst="rect">
            <a:avLst/>
          </a:prstGeom>
          <a:noFill/>
          <a:ln>
            <a:noFill/>
          </a:ln>
        </p:spPr>
      </p:pic>
      <p:sp>
        <p:nvSpPr>
          <p:cNvPr id="426" name="Google Shape;426;p34"/>
          <p:cNvSpPr txBox="1"/>
          <p:nvPr>
            <p:ph idx="4294967295" type="subTitle"/>
          </p:nvPr>
        </p:nvSpPr>
        <p:spPr>
          <a:xfrm>
            <a:off x="311150" y="44450"/>
            <a:ext cx="8521800" cy="1059000"/>
          </a:xfrm>
          <a:prstGeom prst="rect">
            <a:avLst/>
          </a:prstGeom>
          <a:noFill/>
          <a:ln>
            <a:noFill/>
          </a:ln>
        </p:spPr>
        <p:txBody>
          <a:bodyPr anchorCtr="0" anchor="t" bIns="91425" lIns="91425" spcFirstLastPara="1" rIns="91425" wrap="square" tIns="91425">
            <a:noAutofit/>
          </a:bodyPr>
          <a:lstStyle/>
          <a:p>
            <a:pPr indent="457200" lvl="0" marL="1371600" marR="0" rtl="0" algn="l">
              <a:lnSpc>
                <a:spcPct val="100000"/>
              </a:lnSpc>
              <a:spcBef>
                <a:spcPts val="0"/>
              </a:spcBef>
              <a:spcAft>
                <a:spcPts val="0"/>
              </a:spcAft>
              <a:buClr>
                <a:srgbClr val="000000"/>
              </a:buClr>
              <a:buSzPts val="2800"/>
              <a:buFont typeface="Arial"/>
              <a:buNone/>
            </a:pPr>
            <a:r>
              <a:rPr b="0" i="0" lang="en-US" sz="2800" u="none" cap="none" strike="noStrike">
                <a:solidFill>
                  <a:srgbClr val="595959"/>
                </a:solidFill>
                <a:latin typeface="Arial"/>
                <a:ea typeface="Arial"/>
                <a:cs typeface="Arial"/>
                <a:sym typeface="Arial"/>
              </a:rPr>
              <a:t>: visualisation et manipulation des POI</a:t>
            </a:r>
            <a:endParaRPr/>
          </a:p>
        </p:txBody>
      </p:sp>
      <p:sp>
        <p:nvSpPr>
          <p:cNvPr id="427" name="Google Shape;427;p34"/>
          <p:cNvSpPr txBox="1"/>
          <p:nvPr/>
        </p:nvSpPr>
        <p:spPr>
          <a:xfrm>
            <a:off x="661987" y="1541462"/>
            <a:ext cx="7697700" cy="4279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a:solidFill>
                  <a:srgbClr val="000000"/>
                </a:solidFill>
                <a:latin typeface="Arial"/>
                <a:ea typeface="Arial"/>
                <a:cs typeface="Arial"/>
                <a:sym typeface="Arial"/>
              </a:rPr>
              <a:t>Sans les données sur les trajets par route permettant de relier les POI, l’application de la théorie des graphes </a:t>
            </a:r>
            <a:r>
              <a:rPr lang="en-US"/>
              <a:t>n’est pas nécessaire</a:t>
            </a:r>
            <a:endParaRPr/>
          </a:p>
          <a:p>
            <a:pPr indent="-317500" lvl="0" marL="4572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a:solidFill>
                  <a:srgbClr val="000000"/>
                </a:solidFill>
                <a:latin typeface="Arial"/>
                <a:ea typeface="Arial"/>
                <a:cs typeface="Arial"/>
                <a:sym typeface="Arial"/>
              </a:rPr>
              <a:t>NEO4J n’est donc pas le plus adapté ici :</a:t>
            </a:r>
            <a:endParaRPr b="0" i="0" sz="1400" u="non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rPr b="0" i="0" lang="en-US" sz="1400" u="none">
                <a:solidFill>
                  <a:srgbClr val="000000"/>
                </a:solidFill>
                <a:latin typeface="Arial"/>
                <a:ea typeface="Arial"/>
                <a:cs typeface="Arial"/>
                <a:sym typeface="Arial"/>
              </a:rPr>
              <a:t>- pour le Machine Learning : nous avons privilégié Python (SciPy)</a:t>
            </a:r>
            <a:endParaRPr b="0" i="0" sz="1400" u="non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rPr b="0" i="0" lang="en-US" sz="1400" u="none">
                <a:solidFill>
                  <a:srgbClr val="000000"/>
                </a:solidFill>
                <a:latin typeface="Arial"/>
                <a:ea typeface="Arial"/>
                <a:cs typeface="Arial"/>
                <a:sym typeface="Arial"/>
              </a:rPr>
              <a:t>- pour la visualisation : nous avons privilégié une carte géographique (Folium, Seaborn…)</a:t>
            </a:r>
            <a:endParaRPr/>
          </a:p>
        </p:txBody>
      </p:sp>
      <p:pic>
        <p:nvPicPr>
          <p:cNvPr id="428" name="Google Shape;428;p34"/>
          <p:cNvPicPr preferRelativeResize="0"/>
          <p:nvPr/>
        </p:nvPicPr>
        <p:blipFill rotWithShape="1">
          <a:blip r:embed="rId4">
            <a:alphaModFix/>
          </a:blip>
          <a:srcRect b="0" l="0" r="0" t="0"/>
          <a:stretch/>
        </p:blipFill>
        <p:spPr>
          <a:xfrm>
            <a:off x="627062" y="109537"/>
            <a:ext cx="1498600" cy="562424"/>
          </a:xfrm>
          <a:prstGeom prst="rect">
            <a:avLst/>
          </a:prstGeom>
          <a:noFill/>
          <a:ln>
            <a:noFill/>
          </a:ln>
        </p:spPr>
      </p:pic>
      <p:pic>
        <p:nvPicPr>
          <p:cNvPr id="429" name="Google Shape;429;p34"/>
          <p:cNvPicPr preferRelativeResize="0"/>
          <p:nvPr/>
        </p:nvPicPr>
        <p:blipFill rotWithShape="1">
          <a:blip r:embed="rId5">
            <a:alphaModFix/>
          </a:blip>
          <a:srcRect b="0" l="0" r="0" t="0"/>
          <a:stretch/>
        </p:blipFill>
        <p:spPr>
          <a:xfrm>
            <a:off x="3587750" y="2597150"/>
            <a:ext cx="1735997" cy="1663698"/>
          </a:xfrm>
          <a:prstGeom prst="rect">
            <a:avLst/>
          </a:prstGeom>
          <a:noFill/>
          <a:ln>
            <a:noFill/>
          </a:ln>
        </p:spPr>
      </p:pic>
      <p:sp>
        <p:nvSpPr>
          <p:cNvPr id="430" name="Google Shape;430;p34"/>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pic>
        <p:nvPicPr>
          <p:cNvPr id="81" name="Google Shape;81;p17"/>
          <p:cNvPicPr preferRelativeResize="0"/>
          <p:nvPr/>
        </p:nvPicPr>
        <p:blipFill rotWithShape="1">
          <a:blip r:embed="rId3">
            <a:alphaModFix/>
          </a:blip>
          <a:srcRect b="0" l="0" r="0" t="0"/>
          <a:stretch/>
        </p:blipFill>
        <p:spPr>
          <a:xfrm>
            <a:off x="0" y="0"/>
            <a:ext cx="9144000" cy="692150"/>
          </a:xfrm>
          <a:prstGeom prst="rect">
            <a:avLst/>
          </a:prstGeom>
          <a:noFill/>
          <a:ln>
            <a:noFill/>
          </a:ln>
        </p:spPr>
      </p:pic>
      <p:sp>
        <p:nvSpPr>
          <p:cNvPr id="82" name="Google Shape;82;p17"/>
          <p:cNvSpPr txBox="1"/>
          <p:nvPr/>
        </p:nvSpPr>
        <p:spPr>
          <a:xfrm>
            <a:off x="0" y="908050"/>
            <a:ext cx="2627312" cy="936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83" name="Google Shape;83;p17"/>
          <p:cNvSpPr txBox="1"/>
          <p:nvPr>
            <p:ph idx="1" type="subTitle"/>
          </p:nvPr>
        </p:nvSpPr>
        <p:spPr>
          <a:xfrm>
            <a:off x="1319650" y="766297"/>
            <a:ext cx="6400800" cy="51849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400"/>
              </a:spcBef>
              <a:spcAft>
                <a:spcPts val="0"/>
              </a:spcAft>
              <a:buNone/>
            </a:pPr>
            <a:r>
              <a:rPr lang="en-US" sz="1800">
                <a:solidFill>
                  <a:schemeClr val="dk1"/>
                </a:solidFill>
              </a:rPr>
              <a:t>Projet Itinéraires de vacances :</a:t>
            </a:r>
            <a:endParaRPr sz="1800">
              <a:solidFill>
                <a:schemeClr val="dk1"/>
              </a:solidFill>
            </a:endParaRPr>
          </a:p>
          <a:p>
            <a:pPr indent="-342900" lvl="0" marL="457200" rtl="0" algn="l">
              <a:lnSpc>
                <a:spcPct val="80000"/>
              </a:lnSpc>
              <a:spcBef>
                <a:spcPts val="400"/>
              </a:spcBef>
              <a:spcAft>
                <a:spcPts val="0"/>
              </a:spcAft>
              <a:buClr>
                <a:schemeClr val="dk1"/>
              </a:buClr>
              <a:buSzPts val="1800"/>
              <a:buChar char="-"/>
            </a:pPr>
            <a:r>
              <a:rPr lang="en-US" sz="1800">
                <a:solidFill>
                  <a:schemeClr val="dk1"/>
                </a:solidFill>
              </a:rPr>
              <a:t>Objectif</a:t>
            </a:r>
            <a:endParaRPr sz="1800">
              <a:solidFill>
                <a:schemeClr val="dk1"/>
              </a:solidFill>
            </a:endParaRPr>
          </a:p>
          <a:p>
            <a:pPr indent="-342900" lvl="0" marL="457200" rtl="0" algn="l">
              <a:lnSpc>
                <a:spcPct val="80000"/>
              </a:lnSpc>
              <a:spcBef>
                <a:spcPts val="0"/>
              </a:spcBef>
              <a:spcAft>
                <a:spcPts val="0"/>
              </a:spcAft>
              <a:buClr>
                <a:schemeClr val="dk1"/>
              </a:buClr>
              <a:buSzPts val="1800"/>
              <a:buChar char="-"/>
            </a:pPr>
            <a:r>
              <a:rPr lang="en-US" sz="1800">
                <a:solidFill>
                  <a:schemeClr val="dk1"/>
                </a:solidFill>
              </a:rPr>
              <a:t>A</a:t>
            </a:r>
            <a:r>
              <a:rPr lang="en-US" sz="1800">
                <a:solidFill>
                  <a:schemeClr val="dk1"/>
                </a:solidFill>
              </a:rPr>
              <a:t>rchitecture</a:t>
            </a:r>
            <a:endParaRPr sz="1800">
              <a:solidFill>
                <a:schemeClr val="dk1"/>
              </a:solidFill>
            </a:endParaRPr>
          </a:p>
          <a:p>
            <a:pPr indent="0" lvl="0" marL="0" rtl="0" algn="l">
              <a:lnSpc>
                <a:spcPct val="80000"/>
              </a:lnSpc>
              <a:spcBef>
                <a:spcPts val="400"/>
              </a:spcBef>
              <a:spcAft>
                <a:spcPts val="0"/>
              </a:spcAft>
              <a:buNone/>
            </a:pPr>
            <a:r>
              <a:t/>
            </a:r>
            <a:endParaRPr sz="1800">
              <a:solidFill>
                <a:schemeClr val="dk1"/>
              </a:solidFill>
            </a:endParaRPr>
          </a:p>
          <a:p>
            <a:pPr indent="-342900" lvl="0" marL="457200" rtl="0" algn="l">
              <a:lnSpc>
                <a:spcPct val="80000"/>
              </a:lnSpc>
              <a:spcBef>
                <a:spcPts val="400"/>
              </a:spcBef>
              <a:spcAft>
                <a:spcPts val="0"/>
              </a:spcAft>
              <a:buClr>
                <a:schemeClr val="dk1"/>
              </a:buClr>
              <a:buSzPts val="1800"/>
              <a:buAutoNum type="arabicPeriod"/>
            </a:pPr>
            <a:r>
              <a:rPr lang="en-US" sz="1800">
                <a:solidFill>
                  <a:schemeClr val="dk1"/>
                </a:solidFill>
              </a:rPr>
              <a:t>Récolte et traitement des données :</a:t>
            </a:r>
            <a:endParaRPr sz="1800">
              <a:solidFill>
                <a:schemeClr val="dk1"/>
              </a:solidFill>
            </a:endParaRPr>
          </a:p>
          <a:p>
            <a:pPr indent="-342900" lvl="0" marL="457200" rtl="0" algn="l">
              <a:lnSpc>
                <a:spcPct val="80000"/>
              </a:lnSpc>
              <a:spcBef>
                <a:spcPts val="0"/>
              </a:spcBef>
              <a:spcAft>
                <a:spcPts val="0"/>
              </a:spcAft>
              <a:buClr>
                <a:srgbClr val="000000"/>
              </a:buClr>
              <a:buSzPts val="1800"/>
              <a:buFont typeface="Arial"/>
              <a:buChar char="-"/>
            </a:pPr>
            <a:r>
              <a:rPr lang="en-US" sz="1800"/>
              <a:t>R</a:t>
            </a:r>
            <a:r>
              <a:rPr b="0" i="0" lang="en-US" sz="1800" u="none">
                <a:solidFill>
                  <a:srgbClr val="000000"/>
                </a:solidFill>
                <a:latin typeface="Arial"/>
                <a:ea typeface="Arial"/>
                <a:cs typeface="Arial"/>
                <a:sym typeface="Arial"/>
              </a:rPr>
              <a:t>écolte des données</a:t>
            </a:r>
            <a:endParaRPr sz="2200"/>
          </a:p>
          <a:p>
            <a:pPr indent="-342900" lvl="0" marL="457200" rtl="0" algn="l">
              <a:lnSpc>
                <a:spcPct val="80000"/>
              </a:lnSpc>
              <a:spcBef>
                <a:spcPts val="0"/>
              </a:spcBef>
              <a:spcAft>
                <a:spcPts val="0"/>
              </a:spcAft>
              <a:buSzPts val="1800"/>
              <a:buChar char="-"/>
            </a:pPr>
            <a:r>
              <a:rPr lang="en-US" sz="1800"/>
              <a:t>Data Processing</a:t>
            </a:r>
            <a:endParaRPr sz="1800"/>
          </a:p>
          <a:p>
            <a:pPr indent="0" lvl="0" marL="0" rtl="0" algn="l">
              <a:lnSpc>
                <a:spcPct val="80000"/>
              </a:lnSpc>
              <a:spcBef>
                <a:spcPts val="400"/>
              </a:spcBef>
              <a:spcAft>
                <a:spcPts val="0"/>
              </a:spcAft>
              <a:buNone/>
            </a:pPr>
            <a:r>
              <a:t/>
            </a:r>
            <a:endParaRPr sz="2200"/>
          </a:p>
          <a:p>
            <a:pPr indent="-342900" lvl="0" marL="457200" rtl="0" algn="l">
              <a:lnSpc>
                <a:spcPct val="80000"/>
              </a:lnSpc>
              <a:spcBef>
                <a:spcPts val="400"/>
              </a:spcBef>
              <a:spcAft>
                <a:spcPts val="0"/>
              </a:spcAft>
              <a:buSzPts val="1800"/>
              <a:buAutoNum type="arabicPeriod"/>
            </a:pPr>
            <a:r>
              <a:rPr lang="en-US" sz="1800"/>
              <a:t>Organisation des données :</a:t>
            </a:r>
            <a:endParaRPr/>
          </a:p>
          <a:p>
            <a:pPr indent="-342900" lvl="0" marL="457200" rtl="0" algn="l">
              <a:lnSpc>
                <a:spcPct val="80000"/>
              </a:lnSpc>
              <a:spcBef>
                <a:spcPts val="0"/>
              </a:spcBef>
              <a:spcAft>
                <a:spcPts val="0"/>
              </a:spcAft>
              <a:buClr>
                <a:srgbClr val="000000"/>
              </a:buClr>
              <a:buSzPts val="1800"/>
              <a:buFont typeface="Arial"/>
              <a:buChar char="-"/>
            </a:pPr>
            <a:r>
              <a:rPr lang="en-US" sz="1800"/>
              <a:t>B</a:t>
            </a:r>
            <a:r>
              <a:rPr b="0" i="0" lang="en-US" sz="1800" u="none">
                <a:solidFill>
                  <a:srgbClr val="000000"/>
                </a:solidFill>
                <a:latin typeface="Arial"/>
                <a:ea typeface="Arial"/>
                <a:cs typeface="Arial"/>
                <a:sym typeface="Arial"/>
              </a:rPr>
              <a:t>ase de données SQL</a:t>
            </a:r>
            <a:endParaRPr b="0" i="0" sz="2200" u="none">
              <a:solidFill>
                <a:srgbClr val="000000"/>
              </a:solidFill>
              <a:latin typeface="Arial"/>
              <a:ea typeface="Arial"/>
              <a:cs typeface="Arial"/>
              <a:sym typeface="Arial"/>
            </a:endParaRPr>
          </a:p>
          <a:p>
            <a:pPr indent="-342900" lvl="0" marL="457200" rtl="0" algn="l">
              <a:lnSpc>
                <a:spcPct val="80000"/>
              </a:lnSpc>
              <a:spcBef>
                <a:spcPts val="0"/>
              </a:spcBef>
              <a:spcAft>
                <a:spcPts val="0"/>
              </a:spcAft>
              <a:buClr>
                <a:srgbClr val="000000"/>
              </a:buClr>
              <a:buSzPts val="1800"/>
              <a:buFont typeface="Arial"/>
              <a:buChar char="-"/>
            </a:pPr>
            <a:r>
              <a:rPr lang="en-US" sz="1800"/>
              <a:t>B</a:t>
            </a:r>
            <a:r>
              <a:rPr b="0" i="0" lang="en-US" sz="1800" u="none">
                <a:solidFill>
                  <a:srgbClr val="000000"/>
                </a:solidFill>
                <a:latin typeface="Arial"/>
                <a:ea typeface="Arial"/>
                <a:cs typeface="Arial"/>
                <a:sym typeface="Arial"/>
              </a:rPr>
              <a:t>ase de données Neo4j</a:t>
            </a:r>
            <a:endParaRPr sz="1800"/>
          </a:p>
          <a:p>
            <a:pPr indent="0" lvl="0" marL="0" rtl="0" algn="l">
              <a:lnSpc>
                <a:spcPct val="80000"/>
              </a:lnSpc>
              <a:spcBef>
                <a:spcPts val="400"/>
              </a:spcBef>
              <a:spcAft>
                <a:spcPts val="0"/>
              </a:spcAft>
              <a:buNone/>
            </a:pPr>
            <a:r>
              <a:t/>
            </a:r>
            <a:endParaRPr sz="1800"/>
          </a:p>
          <a:p>
            <a:pPr indent="-342900" lvl="0" marL="457200" rtl="0" algn="l">
              <a:lnSpc>
                <a:spcPct val="80000"/>
              </a:lnSpc>
              <a:spcBef>
                <a:spcPts val="400"/>
              </a:spcBef>
              <a:spcAft>
                <a:spcPts val="0"/>
              </a:spcAft>
              <a:buSzPts val="1800"/>
              <a:buAutoNum type="arabicPeriod"/>
            </a:pPr>
            <a:r>
              <a:rPr lang="en-US" sz="1800"/>
              <a:t>Consommation des données :</a:t>
            </a:r>
            <a:endParaRPr sz="1800"/>
          </a:p>
          <a:p>
            <a:pPr indent="-342900" lvl="0" marL="457200" rtl="0" algn="l">
              <a:lnSpc>
                <a:spcPct val="80000"/>
              </a:lnSpc>
              <a:spcBef>
                <a:spcPts val="0"/>
              </a:spcBef>
              <a:spcAft>
                <a:spcPts val="0"/>
              </a:spcAft>
              <a:buSzPts val="1800"/>
              <a:buChar char="-"/>
            </a:pPr>
            <a:r>
              <a:rPr lang="en-US" sz="1800"/>
              <a:t>Machine learning : clustering</a:t>
            </a:r>
            <a:endParaRPr sz="1800"/>
          </a:p>
          <a:p>
            <a:pPr indent="-342900" lvl="0" marL="457200" rtl="0" algn="l">
              <a:lnSpc>
                <a:spcPct val="80000"/>
              </a:lnSpc>
              <a:spcBef>
                <a:spcPts val="0"/>
              </a:spcBef>
              <a:spcAft>
                <a:spcPts val="0"/>
              </a:spcAft>
              <a:buSzPts val="1800"/>
              <a:buChar char="-"/>
            </a:pPr>
            <a:r>
              <a:rPr lang="en-US" sz="1800"/>
              <a:t>Géovisualisation par Folium</a:t>
            </a:r>
            <a:endParaRPr sz="1800"/>
          </a:p>
          <a:p>
            <a:pPr indent="0" lvl="0" marL="0" rtl="0" algn="l">
              <a:lnSpc>
                <a:spcPct val="80000"/>
              </a:lnSpc>
              <a:spcBef>
                <a:spcPts val="400"/>
              </a:spcBef>
              <a:spcAft>
                <a:spcPts val="0"/>
              </a:spcAft>
              <a:buNone/>
            </a:pPr>
            <a:r>
              <a:t/>
            </a:r>
            <a:endParaRPr sz="1800"/>
          </a:p>
          <a:p>
            <a:pPr indent="-342900" lvl="0" marL="457200" rtl="0" algn="l">
              <a:lnSpc>
                <a:spcPct val="80000"/>
              </a:lnSpc>
              <a:spcBef>
                <a:spcPts val="400"/>
              </a:spcBef>
              <a:spcAft>
                <a:spcPts val="0"/>
              </a:spcAft>
              <a:buSzPts val="1800"/>
              <a:buAutoNum type="arabicPeriod"/>
            </a:pPr>
            <a:r>
              <a:rPr lang="en-US" sz="1800"/>
              <a:t>Déploiement :</a:t>
            </a:r>
            <a:endParaRPr sz="1800"/>
          </a:p>
          <a:p>
            <a:pPr indent="-342900" lvl="0" marL="457200" rtl="0" algn="l">
              <a:lnSpc>
                <a:spcPct val="80000"/>
              </a:lnSpc>
              <a:spcBef>
                <a:spcPts val="0"/>
              </a:spcBef>
              <a:spcAft>
                <a:spcPts val="0"/>
              </a:spcAft>
              <a:buSzPts val="1800"/>
              <a:buChar char="-"/>
            </a:pPr>
            <a:r>
              <a:rPr lang="en-US" sz="1800"/>
              <a:t>FastAPI</a:t>
            </a:r>
            <a:endParaRPr sz="1800"/>
          </a:p>
          <a:p>
            <a:pPr indent="-342900" lvl="0" marL="457200" rtl="0" algn="l">
              <a:lnSpc>
                <a:spcPct val="80000"/>
              </a:lnSpc>
              <a:spcBef>
                <a:spcPts val="0"/>
              </a:spcBef>
              <a:spcAft>
                <a:spcPts val="0"/>
              </a:spcAft>
              <a:buSzPts val="1800"/>
              <a:buChar char="-"/>
            </a:pPr>
            <a:r>
              <a:rPr lang="en-US" sz="1800"/>
              <a:t>Dash App</a:t>
            </a:r>
            <a:endParaRPr b="0" i="0" sz="2200" u="none">
              <a:solidFill>
                <a:srgbClr val="000000"/>
              </a:solidFill>
              <a:latin typeface="Arial"/>
              <a:ea typeface="Arial"/>
              <a:cs typeface="Arial"/>
              <a:sym typeface="Arial"/>
            </a:endParaRPr>
          </a:p>
          <a:p>
            <a:pPr indent="-342900" lvl="0" marL="457200" rtl="0" algn="l">
              <a:lnSpc>
                <a:spcPct val="80000"/>
              </a:lnSpc>
              <a:spcBef>
                <a:spcPts val="0"/>
              </a:spcBef>
              <a:spcAft>
                <a:spcPts val="0"/>
              </a:spcAft>
              <a:buClr>
                <a:srgbClr val="000000"/>
              </a:buClr>
              <a:buSzPts val="1800"/>
              <a:buFont typeface="Arial"/>
              <a:buChar char="-"/>
            </a:pPr>
            <a:r>
              <a:rPr b="0" i="0" lang="en-US" sz="1800" u="none">
                <a:solidFill>
                  <a:srgbClr val="000000"/>
                </a:solidFill>
                <a:latin typeface="Arial"/>
                <a:ea typeface="Arial"/>
                <a:cs typeface="Arial"/>
                <a:sym typeface="Arial"/>
              </a:rPr>
              <a:t>Dockerisation</a:t>
            </a:r>
            <a:endParaRPr b="0" i="0" sz="1800" u="none">
              <a:solidFill>
                <a:srgbClr val="000000"/>
              </a:solidFill>
              <a:latin typeface="Arial"/>
              <a:ea typeface="Arial"/>
              <a:cs typeface="Arial"/>
              <a:sym typeface="Arial"/>
            </a:endParaRPr>
          </a:p>
          <a:p>
            <a:pPr indent="0" lvl="0" marL="457200" rtl="0" algn="l">
              <a:lnSpc>
                <a:spcPct val="80000"/>
              </a:lnSpc>
              <a:spcBef>
                <a:spcPts val="400"/>
              </a:spcBef>
              <a:spcAft>
                <a:spcPts val="0"/>
              </a:spcAft>
              <a:buNone/>
            </a:pPr>
            <a:r>
              <a:t/>
            </a:r>
            <a:endParaRPr sz="1800"/>
          </a:p>
          <a:p>
            <a:pPr indent="-342900" lvl="0" marL="457200" rtl="0" algn="l">
              <a:lnSpc>
                <a:spcPct val="80000"/>
              </a:lnSpc>
              <a:spcBef>
                <a:spcPts val="400"/>
              </a:spcBef>
              <a:spcAft>
                <a:spcPts val="0"/>
              </a:spcAft>
              <a:buClr>
                <a:srgbClr val="000000"/>
              </a:buClr>
              <a:buSzPts val="1800"/>
              <a:buFont typeface="Arial"/>
              <a:buAutoNum type="arabicPeriod"/>
            </a:pPr>
            <a:r>
              <a:rPr lang="en-US" sz="1800"/>
              <a:t>C</a:t>
            </a:r>
            <a:r>
              <a:rPr b="0" i="0" lang="en-US" sz="1800" u="none">
                <a:solidFill>
                  <a:srgbClr val="000000"/>
                </a:solidFill>
                <a:latin typeface="Arial"/>
                <a:ea typeface="Arial"/>
                <a:cs typeface="Arial"/>
                <a:sym typeface="Arial"/>
              </a:rPr>
              <a:t>onclusions et perspectives</a:t>
            </a:r>
            <a:endParaRPr b="0" i="0" sz="2200" u="none">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b="0" i="0" sz="2200" u="none">
              <a:solidFill>
                <a:srgbClr val="000000"/>
              </a:solidFill>
              <a:latin typeface="Arial"/>
              <a:ea typeface="Arial"/>
              <a:cs typeface="Arial"/>
              <a:sym typeface="Arial"/>
            </a:endParaRPr>
          </a:p>
        </p:txBody>
      </p:sp>
      <p:sp>
        <p:nvSpPr>
          <p:cNvPr id="84" name="Google Shape;84;p17"/>
          <p:cNvSpPr txBox="1"/>
          <p:nvPr/>
        </p:nvSpPr>
        <p:spPr>
          <a:xfrm>
            <a:off x="34925" y="309550"/>
            <a:ext cx="9064500" cy="314100"/>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Plan de la soutenance</a:t>
            </a:r>
            <a:r>
              <a:rPr lang="en-US" sz="1800"/>
              <a:t> </a:t>
            </a:r>
            <a:r>
              <a:rPr b="0" i="0" lang="en-US" sz="1800" u="none">
                <a:solidFill>
                  <a:srgbClr val="000000"/>
                </a:solidFill>
                <a:latin typeface="Arial"/>
                <a:ea typeface="Arial"/>
                <a:cs typeface="Arial"/>
                <a:sym typeface="Arial"/>
              </a:rPr>
              <a:t>:</a:t>
            </a:r>
            <a:endParaRPr/>
          </a:p>
        </p:txBody>
      </p:sp>
      <p:pic>
        <p:nvPicPr>
          <p:cNvPr id="85" name="Google Shape;85;p17"/>
          <p:cNvPicPr preferRelativeResize="0"/>
          <p:nvPr/>
        </p:nvPicPr>
        <p:blipFill rotWithShape="1">
          <a:blip r:embed="rId3">
            <a:alphaModFix/>
          </a:blip>
          <a:srcRect b="0" l="0" r="0" t="0"/>
          <a:stretch/>
        </p:blipFill>
        <p:spPr>
          <a:xfrm>
            <a:off x="0" y="6453187"/>
            <a:ext cx="9144000" cy="404812"/>
          </a:xfrm>
          <a:prstGeom prst="rect">
            <a:avLst/>
          </a:prstGeom>
          <a:noFill/>
          <a:ln>
            <a:noFill/>
          </a:ln>
        </p:spPr>
      </p:pic>
      <p:sp>
        <p:nvSpPr>
          <p:cNvPr id="86" name="Google Shape;86;p17"/>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 name="Shape 434"/>
        <p:cNvGrpSpPr/>
        <p:nvPr/>
      </p:nvGrpSpPr>
      <p:grpSpPr>
        <a:xfrm>
          <a:off x="0" y="0"/>
          <a:ext cx="0" cy="0"/>
          <a:chOff x="0" y="0"/>
          <a:chExt cx="0" cy="0"/>
        </a:xfrm>
      </p:grpSpPr>
      <p:sp>
        <p:nvSpPr>
          <p:cNvPr id="435" name="Google Shape;435;p35"/>
          <p:cNvSpPr txBox="1"/>
          <p:nvPr>
            <p:ph idx="4294967295" type="ctrTitle"/>
          </p:nvPr>
        </p:nvSpPr>
        <p:spPr>
          <a:xfrm>
            <a:off x="311150" y="2062162"/>
            <a:ext cx="8521700" cy="273367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0" i="0" lang="en-US" sz="5200" u="none" cap="none" strike="noStrike">
                <a:solidFill>
                  <a:srgbClr val="000000"/>
                </a:solidFill>
                <a:latin typeface="Arial"/>
                <a:ea typeface="Arial"/>
                <a:cs typeface="Arial"/>
                <a:sym typeface="Arial"/>
              </a:rPr>
              <a:t>Consommation des données</a:t>
            </a:r>
            <a:endParaRPr/>
          </a:p>
        </p:txBody>
      </p:sp>
      <p:sp>
        <p:nvSpPr>
          <p:cNvPr id="436" name="Google Shape;436;p35"/>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37" name="Google Shape;437;p35"/>
          <p:cNvPicPr preferRelativeResize="0"/>
          <p:nvPr/>
        </p:nvPicPr>
        <p:blipFill rotWithShape="1">
          <a:blip r:embed="rId3">
            <a:alphaModFix/>
          </a:blip>
          <a:srcRect b="0" l="0" r="0" t="0"/>
          <a:stretch/>
        </p:blipFill>
        <p:spPr>
          <a:xfrm>
            <a:off x="0" y="6453187"/>
            <a:ext cx="9144001" cy="404812"/>
          </a:xfrm>
          <a:prstGeom prst="rect">
            <a:avLst/>
          </a:prstGeom>
          <a:noFill/>
          <a:ln>
            <a:noFill/>
          </a:ln>
        </p:spPr>
      </p:pic>
      <p:pic>
        <p:nvPicPr>
          <p:cNvPr id="438" name="Google Shape;438;p35"/>
          <p:cNvPicPr preferRelativeResize="0"/>
          <p:nvPr/>
        </p:nvPicPr>
        <p:blipFill rotWithShape="1">
          <a:blip r:embed="rId3">
            <a:alphaModFix/>
          </a:blip>
          <a:srcRect b="0" l="0" r="0" t="0"/>
          <a:stretch/>
        </p:blipFill>
        <p:spPr>
          <a:xfrm>
            <a:off x="0" y="0"/>
            <a:ext cx="9144001" cy="765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 name="Shape 442"/>
        <p:cNvGrpSpPr/>
        <p:nvPr/>
      </p:nvGrpSpPr>
      <p:grpSpPr>
        <a:xfrm>
          <a:off x="0" y="0"/>
          <a:ext cx="0" cy="0"/>
          <a:chOff x="0" y="0"/>
          <a:chExt cx="0" cy="0"/>
        </a:xfrm>
      </p:grpSpPr>
      <p:pic>
        <p:nvPicPr>
          <p:cNvPr id="443" name="Google Shape;443;p36"/>
          <p:cNvPicPr preferRelativeResize="0"/>
          <p:nvPr/>
        </p:nvPicPr>
        <p:blipFill rotWithShape="1">
          <a:blip r:embed="rId3">
            <a:alphaModFix/>
          </a:blip>
          <a:srcRect b="0" l="0" r="0" t="0"/>
          <a:stretch/>
        </p:blipFill>
        <p:spPr>
          <a:xfrm>
            <a:off x="0" y="0"/>
            <a:ext cx="9144001" cy="765175"/>
          </a:xfrm>
          <a:prstGeom prst="rect">
            <a:avLst/>
          </a:prstGeom>
          <a:noFill/>
          <a:ln>
            <a:noFill/>
          </a:ln>
        </p:spPr>
      </p:pic>
      <p:sp>
        <p:nvSpPr>
          <p:cNvPr id="444" name="Google Shape;444;p36"/>
          <p:cNvSpPr txBox="1"/>
          <p:nvPr>
            <p:ph idx="4294967295" type="title"/>
          </p:nvPr>
        </p:nvSpPr>
        <p:spPr>
          <a:xfrm>
            <a:off x="311150" y="0"/>
            <a:ext cx="8521700" cy="79851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Machine learning et génération de l’itinéraire</a:t>
            </a:r>
            <a:endParaRPr/>
          </a:p>
        </p:txBody>
      </p:sp>
      <p:sp>
        <p:nvSpPr>
          <p:cNvPr id="445" name="Google Shape;445;p36"/>
          <p:cNvSpPr txBox="1"/>
          <p:nvPr>
            <p:ph idx="4294967295" type="body"/>
          </p:nvPr>
        </p:nvSpPr>
        <p:spPr>
          <a:xfrm>
            <a:off x="250825" y="765175"/>
            <a:ext cx="8893200" cy="6092700"/>
          </a:xfrm>
          <a:prstGeom prst="rect">
            <a:avLst/>
          </a:prstGeom>
          <a:noFill/>
          <a:ln>
            <a:noFill/>
          </a:ln>
        </p:spPr>
        <p:txBody>
          <a:bodyPr anchorCtr="0" anchor="ctr" bIns="91425" lIns="91425" spcFirstLastPara="1" rIns="91425" wrap="square" tIns="91425">
            <a:normAutofit/>
          </a:bodyPr>
          <a:lstStyle/>
          <a:p>
            <a:pPr indent="0" lvl="0" marL="0" marR="0" rtl="0" algn="l">
              <a:lnSpc>
                <a:spcPct val="95000"/>
              </a:lnSpc>
              <a:spcBef>
                <a:spcPts val="0"/>
              </a:spcBef>
              <a:spcAft>
                <a:spcPts val="0"/>
              </a:spcAft>
              <a:buClr>
                <a:srgbClr val="000000"/>
              </a:buClr>
              <a:buSzPts val="1500"/>
              <a:buFont typeface="Arial"/>
              <a:buNone/>
            </a:pPr>
            <a:r>
              <a:rPr b="1" i="0" lang="en-US" sz="1800" u="none" cap="none" strike="noStrike">
                <a:solidFill>
                  <a:srgbClr val="595959"/>
                </a:solidFill>
                <a:latin typeface="Arial"/>
                <a:ea typeface="Arial"/>
                <a:cs typeface="Arial"/>
                <a:sym typeface="Arial"/>
              </a:rPr>
              <a:t>Variables/arguments de la fonction : </a:t>
            </a:r>
            <a:endParaRPr sz="1700"/>
          </a:p>
          <a:p>
            <a:pPr indent="-114300" lvl="0" marL="0" marR="0" rtl="0" algn="l">
              <a:lnSpc>
                <a:spcPct val="80000"/>
              </a:lnSpc>
              <a:spcBef>
                <a:spcPts val="12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nombre de jours</a:t>
            </a:r>
            <a:endParaRPr sz="1700"/>
          </a:p>
          <a:p>
            <a:pPr indent="-114300" lvl="0" marL="0" marR="0" rtl="0" algn="l">
              <a:lnSpc>
                <a:spcPct val="8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poi par jour</a:t>
            </a:r>
            <a:endParaRPr sz="1700"/>
          </a:p>
          <a:p>
            <a:pPr indent="-114300" lvl="0" marL="0" marR="0" rtl="0" algn="l">
              <a:lnSpc>
                <a:spcPct val="8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restaurants par jour</a:t>
            </a:r>
            <a:endParaRPr sz="1700"/>
          </a:p>
          <a:p>
            <a:pPr indent="-114300" lvl="0" marL="0" marR="0" rtl="0" algn="l">
              <a:lnSpc>
                <a:spcPct val="8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activités par jour</a:t>
            </a:r>
            <a:endParaRPr sz="1700"/>
          </a:p>
          <a:p>
            <a:pPr indent="0" lvl="0" marL="0" marR="0" rtl="0" algn="l">
              <a:lnSpc>
                <a:spcPct val="80000"/>
              </a:lnSpc>
              <a:spcBef>
                <a:spcPts val="0"/>
              </a:spcBef>
              <a:spcAft>
                <a:spcPts val="0"/>
              </a:spcAft>
              <a:buClr>
                <a:srgbClr val="000000"/>
              </a:buClr>
              <a:buSzPts val="1500"/>
              <a:buFont typeface="Arial"/>
              <a:buNone/>
            </a:pPr>
            <a:r>
              <a:t/>
            </a:r>
            <a:endParaRPr b="0" i="0" sz="1800" u="none" cap="none" strike="noStrike">
              <a:solidFill>
                <a:srgbClr val="595959"/>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500"/>
              <a:buFont typeface="Arial"/>
              <a:buNone/>
            </a:pPr>
            <a:r>
              <a:rPr b="1" i="0" lang="en-US" sz="1800" u="none" cap="none" strike="noStrike">
                <a:solidFill>
                  <a:srgbClr val="595959"/>
                </a:solidFill>
                <a:latin typeface="Arial"/>
                <a:ea typeface="Arial"/>
                <a:cs typeface="Arial"/>
                <a:sym typeface="Arial"/>
              </a:rPr>
              <a:t>Clustering avec k-means : </a:t>
            </a:r>
            <a:endParaRPr sz="1700"/>
          </a:p>
          <a:p>
            <a:pPr indent="-114300" lvl="0" marL="0" marR="0" rtl="0" algn="l">
              <a:lnSpc>
                <a:spcPct val="95000"/>
              </a:lnSpc>
              <a:spcBef>
                <a:spcPts val="12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Coordonnées : Latitude, Longitude</a:t>
            </a:r>
            <a:endParaRPr sz="1700"/>
          </a:p>
          <a:p>
            <a:pPr indent="-114300" lvl="0" marL="0" marR="0" rtl="0" algn="l">
              <a:lnSpc>
                <a:spcPct val="9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nombre de jours = nombre de clusters</a:t>
            </a:r>
            <a:endParaRPr sz="1700"/>
          </a:p>
          <a:p>
            <a:pPr indent="0" lvl="0" marL="0" marR="0" rtl="0" algn="l">
              <a:lnSpc>
                <a:spcPct val="95000"/>
              </a:lnSpc>
              <a:spcBef>
                <a:spcPts val="1200"/>
              </a:spcBef>
              <a:spcAft>
                <a:spcPts val="0"/>
              </a:spcAft>
              <a:buClr>
                <a:srgbClr val="000000"/>
              </a:buClr>
              <a:buSzPts val="1500"/>
              <a:buFont typeface="Arial"/>
              <a:buNone/>
            </a:pPr>
            <a:r>
              <a:rPr b="1" i="0" lang="en-US" sz="1800" u="none" cap="none" strike="noStrike">
                <a:solidFill>
                  <a:srgbClr val="595959"/>
                </a:solidFill>
                <a:latin typeface="Arial"/>
                <a:ea typeface="Arial"/>
                <a:cs typeface="Arial"/>
                <a:sym typeface="Arial"/>
              </a:rPr>
              <a:t>Repérage des poi par type dans chaque cluster :</a:t>
            </a:r>
            <a:r>
              <a:rPr b="0" i="0" lang="en-US" sz="1800" u="none" cap="none" strike="noStrike">
                <a:solidFill>
                  <a:srgbClr val="595959"/>
                </a:solidFill>
                <a:latin typeface="Arial"/>
                <a:ea typeface="Arial"/>
                <a:cs typeface="Arial"/>
                <a:sym typeface="Arial"/>
              </a:rPr>
              <a:t> </a:t>
            </a:r>
            <a:endParaRPr sz="1700"/>
          </a:p>
          <a:p>
            <a:pPr indent="-114300" lvl="0" marL="0" marR="0" rtl="0" algn="l">
              <a:lnSpc>
                <a:spcPct val="95000"/>
              </a:lnSpc>
              <a:spcBef>
                <a:spcPts val="12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incontournables, </a:t>
            </a:r>
            <a:endParaRPr sz="1700"/>
          </a:p>
          <a:p>
            <a:pPr indent="-114300" lvl="0" marL="0" marR="0" rtl="0" algn="l">
              <a:lnSpc>
                <a:spcPct val="9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restaurants, </a:t>
            </a:r>
            <a:endParaRPr sz="1700"/>
          </a:p>
          <a:p>
            <a:pPr indent="-114300" lvl="0" marL="0" marR="0" rtl="0" algn="l">
              <a:lnSpc>
                <a:spcPct val="9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activités, </a:t>
            </a:r>
            <a:endParaRPr sz="1700"/>
          </a:p>
          <a:p>
            <a:pPr indent="-114300" lvl="0" marL="0" marR="0" rtl="0" algn="l">
              <a:lnSpc>
                <a:spcPct val="95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autres poi</a:t>
            </a:r>
            <a:endParaRPr sz="1700"/>
          </a:p>
          <a:p>
            <a:pPr indent="0" lvl="0" marL="0" marR="0" rtl="0" algn="l">
              <a:lnSpc>
                <a:spcPct val="95000"/>
              </a:lnSpc>
              <a:spcBef>
                <a:spcPts val="1200"/>
              </a:spcBef>
              <a:spcAft>
                <a:spcPts val="0"/>
              </a:spcAft>
              <a:buClr>
                <a:srgbClr val="000000"/>
              </a:buClr>
              <a:buSzPts val="1500"/>
              <a:buFont typeface="Arial"/>
              <a:buNone/>
            </a:pPr>
            <a:r>
              <a:rPr b="1" i="0" lang="en-US" sz="1800" u="none" cap="none" strike="noStrike">
                <a:solidFill>
                  <a:srgbClr val="595959"/>
                </a:solidFill>
                <a:latin typeface="Arial"/>
                <a:ea typeface="Arial"/>
                <a:cs typeface="Arial"/>
                <a:sym typeface="Arial"/>
              </a:rPr>
              <a:t>Définition des incontournables comme centre des clusters et sélection des poi les plus proches</a:t>
            </a:r>
            <a:endParaRPr sz="1700"/>
          </a:p>
          <a:p>
            <a:pPr indent="0" lvl="0" marL="0" marR="0" rtl="0" algn="l">
              <a:lnSpc>
                <a:spcPct val="95000"/>
              </a:lnSpc>
              <a:spcBef>
                <a:spcPts val="1200"/>
              </a:spcBef>
              <a:spcAft>
                <a:spcPts val="0"/>
              </a:spcAft>
              <a:buClr>
                <a:srgbClr val="000000"/>
              </a:buClr>
              <a:buSzPts val="1500"/>
              <a:buFont typeface="Arial"/>
              <a:buNone/>
            </a:pPr>
            <a:r>
              <a:rPr b="1" i="0" lang="en-US" sz="1800" u="none" cap="none" strike="noStrike">
                <a:solidFill>
                  <a:srgbClr val="595959"/>
                </a:solidFill>
                <a:latin typeface="Arial"/>
                <a:ea typeface="Arial"/>
                <a:cs typeface="Arial"/>
                <a:sym typeface="Arial"/>
              </a:rPr>
              <a:t>Génération d’une suggestion de programme pour le séjour : </a:t>
            </a:r>
            <a:endParaRPr b="1" i="0" sz="2500" u="none" cap="none" strike="noStrike">
              <a:solidFill>
                <a:srgbClr val="595959"/>
              </a:solidFill>
              <a:latin typeface="Arial"/>
              <a:ea typeface="Arial"/>
              <a:cs typeface="Arial"/>
              <a:sym typeface="Arial"/>
            </a:endParaRPr>
          </a:p>
          <a:p>
            <a:pPr indent="0" lvl="0" marL="0" marR="0" rtl="0" algn="l">
              <a:lnSpc>
                <a:spcPct val="95000"/>
              </a:lnSpc>
              <a:spcBef>
                <a:spcPts val="1200"/>
              </a:spcBef>
              <a:spcAft>
                <a:spcPts val="0"/>
              </a:spcAft>
              <a:buClr>
                <a:srgbClr val="000000"/>
              </a:buClr>
              <a:buSzPts val="400"/>
              <a:buFont typeface="Arial"/>
              <a:buNone/>
            </a:pPr>
            <a:r>
              <a:t/>
            </a:r>
            <a:endParaRPr b="0" i="0" sz="4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400" u="none" cap="none" strike="noStrike">
              <a:solidFill>
                <a:srgbClr val="595959"/>
              </a:solidFill>
              <a:latin typeface="Arial"/>
              <a:ea typeface="Arial"/>
              <a:cs typeface="Arial"/>
              <a:sym typeface="Arial"/>
            </a:endParaRPr>
          </a:p>
        </p:txBody>
      </p:sp>
      <p:pic>
        <p:nvPicPr>
          <p:cNvPr id="446" name="Google Shape;446;p36"/>
          <p:cNvPicPr preferRelativeResize="0"/>
          <p:nvPr/>
        </p:nvPicPr>
        <p:blipFill rotWithShape="1">
          <a:blip r:embed="rId4">
            <a:alphaModFix/>
          </a:blip>
          <a:srcRect b="0" l="0" r="0" t="0"/>
          <a:stretch/>
        </p:blipFill>
        <p:spPr>
          <a:xfrm>
            <a:off x="3408400" y="1597525"/>
            <a:ext cx="1857375" cy="1335087"/>
          </a:xfrm>
          <a:prstGeom prst="rect">
            <a:avLst/>
          </a:prstGeom>
          <a:noFill/>
          <a:ln>
            <a:noFill/>
          </a:ln>
        </p:spPr>
      </p:pic>
      <p:pic>
        <p:nvPicPr>
          <p:cNvPr id="447" name="Google Shape;447;p36"/>
          <p:cNvPicPr preferRelativeResize="0"/>
          <p:nvPr/>
        </p:nvPicPr>
        <p:blipFill rotWithShape="1">
          <a:blip r:embed="rId5">
            <a:alphaModFix/>
          </a:blip>
          <a:srcRect b="0" l="0" r="0" t="0"/>
          <a:stretch/>
        </p:blipFill>
        <p:spPr>
          <a:xfrm>
            <a:off x="5725325" y="1597525"/>
            <a:ext cx="3107525" cy="3591175"/>
          </a:xfrm>
          <a:prstGeom prst="rect">
            <a:avLst/>
          </a:prstGeom>
          <a:noFill/>
          <a:ln>
            <a:noFill/>
          </a:ln>
        </p:spPr>
      </p:pic>
      <p:sp>
        <p:nvSpPr>
          <p:cNvPr id="448" name="Google Shape;448;p36"/>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pic>
        <p:nvPicPr>
          <p:cNvPr id="453" name="Google Shape;453;p37"/>
          <p:cNvPicPr preferRelativeResize="0"/>
          <p:nvPr/>
        </p:nvPicPr>
        <p:blipFill rotWithShape="1">
          <a:blip r:embed="rId3">
            <a:alphaModFix/>
          </a:blip>
          <a:srcRect b="0" l="0" r="0" t="0"/>
          <a:stretch/>
        </p:blipFill>
        <p:spPr>
          <a:xfrm>
            <a:off x="0" y="0"/>
            <a:ext cx="9144001" cy="765175"/>
          </a:xfrm>
          <a:prstGeom prst="rect">
            <a:avLst/>
          </a:prstGeom>
          <a:noFill/>
          <a:ln>
            <a:noFill/>
          </a:ln>
        </p:spPr>
      </p:pic>
      <p:pic>
        <p:nvPicPr>
          <p:cNvPr id="454" name="Google Shape;454;p37"/>
          <p:cNvPicPr preferRelativeResize="0"/>
          <p:nvPr/>
        </p:nvPicPr>
        <p:blipFill rotWithShape="1">
          <a:blip r:embed="rId4">
            <a:alphaModFix/>
          </a:blip>
          <a:srcRect b="0" l="0" r="0" t="0"/>
          <a:stretch/>
        </p:blipFill>
        <p:spPr>
          <a:xfrm>
            <a:off x="152400" y="830262"/>
            <a:ext cx="8839200" cy="5197475"/>
          </a:xfrm>
          <a:prstGeom prst="rect">
            <a:avLst/>
          </a:prstGeom>
          <a:noFill/>
          <a:ln>
            <a:noFill/>
          </a:ln>
        </p:spPr>
      </p:pic>
      <p:sp>
        <p:nvSpPr>
          <p:cNvPr id="455" name="Google Shape;455;p37"/>
          <p:cNvSpPr txBox="1"/>
          <p:nvPr>
            <p:ph idx="4294967295" type="title"/>
          </p:nvPr>
        </p:nvSpPr>
        <p:spPr>
          <a:xfrm>
            <a:off x="311150" y="0"/>
            <a:ext cx="8521700" cy="79851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Exemple d’itinéraire généré</a:t>
            </a:r>
            <a:endParaRPr/>
          </a:p>
        </p:txBody>
      </p:sp>
      <p:sp>
        <p:nvSpPr>
          <p:cNvPr id="456" name="Google Shape;456;p37"/>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p38"/>
          <p:cNvSpPr txBox="1"/>
          <p:nvPr/>
        </p:nvSpPr>
        <p:spPr>
          <a:xfrm>
            <a:off x="0" y="908050"/>
            <a:ext cx="2627312" cy="936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62" name="Google Shape;462;p38"/>
          <p:cNvSpPr txBox="1"/>
          <p:nvPr>
            <p:ph idx="1" type="subTitle"/>
          </p:nvPr>
        </p:nvSpPr>
        <p:spPr>
          <a:xfrm>
            <a:off x="0" y="765175"/>
            <a:ext cx="6400800" cy="143986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0" i="0" lang="en-US" sz="1400" u="none">
                <a:solidFill>
                  <a:srgbClr val="000000"/>
                </a:solidFill>
                <a:latin typeface="Arial"/>
                <a:ea typeface="Arial"/>
                <a:cs typeface="Arial"/>
                <a:sym typeface="Arial"/>
              </a:rPr>
              <a:t>Essais :</a:t>
            </a:r>
            <a:endParaRPr b="0" i="0" sz="3200" u="none">
              <a:solidFill>
                <a:srgbClr val="000000"/>
              </a:solidFill>
              <a:latin typeface="Arial"/>
              <a:ea typeface="Arial"/>
              <a:cs typeface="Arial"/>
              <a:sym typeface="Arial"/>
            </a:endParaRPr>
          </a:p>
          <a:p>
            <a:pPr indent="-6350" lvl="0" marL="0" rtl="0" algn="l">
              <a:lnSpc>
                <a:spcPct val="100000"/>
              </a:lnSpc>
              <a:spcBef>
                <a:spcPts val="200"/>
              </a:spcBef>
              <a:spcAft>
                <a:spcPts val="0"/>
              </a:spcAft>
              <a:buClr>
                <a:srgbClr val="000000"/>
              </a:buClr>
              <a:buSzPts val="100"/>
              <a:buFont typeface="Arial"/>
              <a:buChar char="•"/>
            </a:pPr>
            <a:r>
              <a:rPr b="0" i="0" lang="en-US" sz="1400" u="none">
                <a:solidFill>
                  <a:srgbClr val="000000"/>
                </a:solidFill>
                <a:latin typeface="Arial"/>
                <a:ea typeface="Arial"/>
                <a:cs typeface="Arial"/>
                <a:sym typeface="Arial"/>
              </a:rPr>
              <a:t>Matplotlib / Geopandas</a:t>
            </a:r>
            <a:endParaRPr b="0" i="0" sz="3200" u="none">
              <a:solidFill>
                <a:srgbClr val="000000"/>
              </a:solidFill>
              <a:latin typeface="Arial"/>
              <a:ea typeface="Arial"/>
              <a:cs typeface="Arial"/>
              <a:sym typeface="Arial"/>
            </a:endParaRPr>
          </a:p>
          <a:p>
            <a:pPr indent="-6350" lvl="0" marL="0" rtl="0" algn="l">
              <a:lnSpc>
                <a:spcPct val="100000"/>
              </a:lnSpc>
              <a:spcBef>
                <a:spcPts val="200"/>
              </a:spcBef>
              <a:spcAft>
                <a:spcPts val="0"/>
              </a:spcAft>
              <a:buClr>
                <a:srgbClr val="000000"/>
              </a:buClr>
              <a:buSzPts val="100"/>
              <a:buFont typeface="Arial"/>
              <a:buChar char="•"/>
            </a:pPr>
            <a:r>
              <a:rPr b="0" i="0" lang="en-US" sz="1400" u="none">
                <a:solidFill>
                  <a:srgbClr val="000000"/>
                </a:solidFill>
                <a:latin typeface="Arial"/>
                <a:ea typeface="Arial"/>
                <a:cs typeface="Arial"/>
                <a:sym typeface="Arial"/>
              </a:rPr>
              <a:t>Seaborn</a:t>
            </a:r>
            <a:endParaRPr b="0" i="0" sz="3200" u="none">
              <a:solidFill>
                <a:srgbClr val="000000"/>
              </a:solidFill>
              <a:latin typeface="Arial"/>
              <a:ea typeface="Arial"/>
              <a:cs typeface="Arial"/>
              <a:sym typeface="Arial"/>
            </a:endParaRPr>
          </a:p>
          <a:p>
            <a:pPr indent="-6350" lvl="0" marL="0" rtl="0" algn="l">
              <a:lnSpc>
                <a:spcPct val="100000"/>
              </a:lnSpc>
              <a:spcBef>
                <a:spcPts val="200"/>
              </a:spcBef>
              <a:spcAft>
                <a:spcPts val="0"/>
              </a:spcAft>
              <a:buClr>
                <a:srgbClr val="000000"/>
              </a:buClr>
              <a:buSzPts val="100"/>
              <a:buFont typeface="Arial"/>
              <a:buChar char="•"/>
            </a:pPr>
            <a:r>
              <a:rPr b="0" i="0" lang="en-US" sz="1400" u="none">
                <a:solidFill>
                  <a:srgbClr val="000000"/>
                </a:solidFill>
                <a:latin typeface="Arial"/>
                <a:ea typeface="Arial"/>
                <a:cs typeface="Arial"/>
                <a:sym typeface="Arial"/>
              </a:rPr>
              <a:t>Folium</a:t>
            </a:r>
            <a:endParaRPr b="0" i="0" sz="3200" u="none">
              <a:solidFill>
                <a:srgbClr val="00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800"/>
              <a:buNone/>
            </a:pPr>
            <a:r>
              <a:t/>
            </a:r>
            <a:endParaRPr b="0" i="0" sz="3200" u="none">
              <a:solidFill>
                <a:srgbClr val="000000"/>
              </a:solidFill>
              <a:latin typeface="Arial"/>
              <a:ea typeface="Arial"/>
              <a:cs typeface="Arial"/>
              <a:sym typeface="Arial"/>
            </a:endParaRPr>
          </a:p>
        </p:txBody>
      </p:sp>
      <p:sp>
        <p:nvSpPr>
          <p:cNvPr id="463" name="Google Shape;463;p38"/>
          <p:cNvSpPr txBox="1"/>
          <p:nvPr/>
        </p:nvSpPr>
        <p:spPr>
          <a:xfrm>
            <a:off x="0" y="4581525"/>
            <a:ext cx="6400800" cy="1439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000000"/>
              </a:solidFill>
              <a:latin typeface="Arial"/>
              <a:ea typeface="Arial"/>
              <a:cs typeface="Arial"/>
              <a:sym typeface="Arial"/>
            </a:endParaRPr>
          </a:p>
        </p:txBody>
      </p:sp>
      <p:pic>
        <p:nvPicPr>
          <p:cNvPr id="464" name="Google Shape;464;p38"/>
          <p:cNvPicPr preferRelativeResize="0"/>
          <p:nvPr/>
        </p:nvPicPr>
        <p:blipFill rotWithShape="1">
          <a:blip r:embed="rId3">
            <a:alphaModFix/>
          </a:blip>
          <a:srcRect b="0" l="0" r="0" t="0"/>
          <a:stretch/>
        </p:blipFill>
        <p:spPr>
          <a:xfrm>
            <a:off x="5724525" y="2133600"/>
            <a:ext cx="3168650" cy="2419350"/>
          </a:xfrm>
          <a:prstGeom prst="rect">
            <a:avLst/>
          </a:prstGeom>
          <a:noFill/>
          <a:ln>
            <a:noFill/>
          </a:ln>
        </p:spPr>
      </p:pic>
      <p:pic>
        <p:nvPicPr>
          <p:cNvPr id="465" name="Google Shape;465;p38"/>
          <p:cNvPicPr preferRelativeResize="0"/>
          <p:nvPr/>
        </p:nvPicPr>
        <p:blipFill rotWithShape="1">
          <a:blip r:embed="rId4">
            <a:alphaModFix/>
          </a:blip>
          <a:srcRect b="0" l="0" r="0" t="0"/>
          <a:stretch/>
        </p:blipFill>
        <p:spPr>
          <a:xfrm>
            <a:off x="0" y="0"/>
            <a:ext cx="9144000" cy="692150"/>
          </a:xfrm>
          <a:prstGeom prst="rect">
            <a:avLst/>
          </a:prstGeom>
          <a:noFill/>
          <a:ln>
            <a:noFill/>
          </a:ln>
        </p:spPr>
      </p:pic>
      <p:pic>
        <p:nvPicPr>
          <p:cNvPr id="466" name="Google Shape;466;p38"/>
          <p:cNvPicPr preferRelativeResize="0"/>
          <p:nvPr/>
        </p:nvPicPr>
        <p:blipFill rotWithShape="1">
          <a:blip r:embed="rId5">
            <a:alphaModFix/>
          </a:blip>
          <a:srcRect b="0" l="0" r="0" t="0"/>
          <a:stretch/>
        </p:blipFill>
        <p:spPr>
          <a:xfrm>
            <a:off x="3348037" y="765175"/>
            <a:ext cx="2449512" cy="2365375"/>
          </a:xfrm>
          <a:prstGeom prst="rect">
            <a:avLst/>
          </a:prstGeom>
          <a:noFill/>
          <a:ln>
            <a:noFill/>
          </a:ln>
        </p:spPr>
      </p:pic>
      <p:sp>
        <p:nvSpPr>
          <p:cNvPr id="467" name="Google Shape;467;p38"/>
          <p:cNvSpPr txBox="1"/>
          <p:nvPr/>
        </p:nvSpPr>
        <p:spPr>
          <a:xfrm>
            <a:off x="3292025" y="235900"/>
            <a:ext cx="3313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t>DataViz’ : g</a:t>
            </a:r>
            <a:r>
              <a:rPr b="0" i="0" lang="en-US" sz="1800" u="none">
                <a:solidFill>
                  <a:srgbClr val="000000"/>
                </a:solidFill>
                <a:latin typeface="Arial"/>
                <a:ea typeface="Arial"/>
                <a:cs typeface="Arial"/>
                <a:sym typeface="Arial"/>
              </a:rPr>
              <a:t>éovisualisation</a:t>
            </a:r>
            <a:endParaRPr/>
          </a:p>
        </p:txBody>
      </p:sp>
      <p:pic>
        <p:nvPicPr>
          <p:cNvPr id="468" name="Google Shape;468;p38"/>
          <p:cNvPicPr preferRelativeResize="0"/>
          <p:nvPr/>
        </p:nvPicPr>
        <p:blipFill rotWithShape="1">
          <a:blip r:embed="rId6">
            <a:alphaModFix/>
          </a:blip>
          <a:srcRect b="0" l="0" r="0" t="0"/>
          <a:stretch/>
        </p:blipFill>
        <p:spPr>
          <a:xfrm>
            <a:off x="179387" y="2997200"/>
            <a:ext cx="3814762" cy="3336925"/>
          </a:xfrm>
          <a:prstGeom prst="rect">
            <a:avLst/>
          </a:prstGeom>
          <a:noFill/>
          <a:ln>
            <a:noFill/>
          </a:ln>
        </p:spPr>
      </p:pic>
      <p:sp>
        <p:nvSpPr>
          <p:cNvPr id="469" name="Google Shape;469;p38"/>
          <p:cNvSpPr txBox="1"/>
          <p:nvPr/>
        </p:nvSpPr>
        <p:spPr>
          <a:xfrm>
            <a:off x="4140200" y="4868862"/>
            <a:ext cx="4932362" cy="1439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 Paramétrages particulièrement adapté à la géolocalisation (gestion latitude/longitude sans contrainte, intégration native d’OpenStreetMap)</a:t>
            </a:r>
            <a:endParaRPr/>
          </a:p>
          <a:p>
            <a:pPr indent="0" lvl="0" marL="0" marR="0" rtl="0" algn="l">
              <a:lnSpc>
                <a:spcPct val="100000"/>
              </a:lnSpc>
              <a:spcBef>
                <a:spcPts val="20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 intégration aisé dans une page web, Dash …</a:t>
            </a:r>
            <a:endParaRPr/>
          </a:p>
          <a:p>
            <a:pPr indent="0" lvl="0" marL="0" marR="0" rtl="0" algn="l">
              <a:lnSpc>
                <a:spcPct val="100000"/>
              </a:lnSpc>
              <a:spcBef>
                <a:spcPts val="20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 certaines options encore manquantes mais bibliothèque jeune et toujours en évolution.</a:t>
            </a:r>
            <a:endParaRPr/>
          </a:p>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70" name="Google Shape;470;p38"/>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4" name="Shape 474"/>
        <p:cNvGrpSpPr/>
        <p:nvPr/>
      </p:nvGrpSpPr>
      <p:grpSpPr>
        <a:xfrm>
          <a:off x="0" y="0"/>
          <a:ext cx="0" cy="0"/>
          <a:chOff x="0" y="0"/>
          <a:chExt cx="0" cy="0"/>
        </a:xfrm>
      </p:grpSpPr>
      <p:sp>
        <p:nvSpPr>
          <p:cNvPr id="475" name="Google Shape;475;p39"/>
          <p:cNvSpPr txBox="1"/>
          <p:nvPr>
            <p:ph idx="4294967295" type="ctrTitle"/>
          </p:nvPr>
        </p:nvSpPr>
        <p:spPr>
          <a:xfrm>
            <a:off x="266700" y="2062162"/>
            <a:ext cx="8521800" cy="273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lang="en-US" sz="5200"/>
              <a:t>Déploiement</a:t>
            </a:r>
            <a:endParaRPr/>
          </a:p>
        </p:txBody>
      </p:sp>
      <p:sp>
        <p:nvSpPr>
          <p:cNvPr id="476" name="Google Shape;476;p39"/>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77" name="Google Shape;477;p39"/>
          <p:cNvPicPr preferRelativeResize="0"/>
          <p:nvPr/>
        </p:nvPicPr>
        <p:blipFill rotWithShape="1">
          <a:blip r:embed="rId3">
            <a:alphaModFix/>
          </a:blip>
          <a:srcRect b="0" l="0" r="0" t="0"/>
          <a:stretch/>
        </p:blipFill>
        <p:spPr>
          <a:xfrm>
            <a:off x="0" y="6453187"/>
            <a:ext cx="9144001" cy="404812"/>
          </a:xfrm>
          <a:prstGeom prst="rect">
            <a:avLst/>
          </a:prstGeom>
          <a:noFill/>
          <a:ln>
            <a:noFill/>
          </a:ln>
        </p:spPr>
      </p:pic>
      <p:pic>
        <p:nvPicPr>
          <p:cNvPr id="478" name="Google Shape;478;p39"/>
          <p:cNvPicPr preferRelativeResize="0"/>
          <p:nvPr/>
        </p:nvPicPr>
        <p:blipFill rotWithShape="1">
          <a:blip r:embed="rId3">
            <a:alphaModFix/>
          </a:blip>
          <a:srcRect b="0" l="0" r="0" t="0"/>
          <a:stretch/>
        </p:blipFill>
        <p:spPr>
          <a:xfrm>
            <a:off x="0" y="0"/>
            <a:ext cx="9144001" cy="692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2" name="Shape 482"/>
        <p:cNvGrpSpPr/>
        <p:nvPr/>
      </p:nvGrpSpPr>
      <p:grpSpPr>
        <a:xfrm>
          <a:off x="0" y="0"/>
          <a:ext cx="0" cy="0"/>
          <a:chOff x="0" y="0"/>
          <a:chExt cx="0" cy="0"/>
        </a:xfrm>
      </p:grpSpPr>
      <p:pic>
        <p:nvPicPr>
          <p:cNvPr id="483" name="Google Shape;483;p40"/>
          <p:cNvPicPr preferRelativeResize="0"/>
          <p:nvPr/>
        </p:nvPicPr>
        <p:blipFill rotWithShape="1">
          <a:blip r:embed="rId3">
            <a:alphaModFix/>
          </a:blip>
          <a:srcRect b="0" l="0" r="0" t="0"/>
          <a:stretch/>
        </p:blipFill>
        <p:spPr>
          <a:xfrm>
            <a:off x="0" y="0"/>
            <a:ext cx="9144001" cy="692150"/>
          </a:xfrm>
          <a:prstGeom prst="rect">
            <a:avLst/>
          </a:prstGeom>
          <a:noFill/>
          <a:ln>
            <a:noFill/>
          </a:ln>
        </p:spPr>
      </p:pic>
      <p:sp>
        <p:nvSpPr>
          <p:cNvPr id="484" name="Google Shape;484;p40"/>
          <p:cNvSpPr txBox="1"/>
          <p:nvPr>
            <p:ph idx="4294967295" type="title"/>
          </p:nvPr>
        </p:nvSpPr>
        <p:spPr>
          <a:xfrm>
            <a:off x="3864000" y="96587"/>
            <a:ext cx="1416000" cy="763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FastAPI</a:t>
            </a:r>
            <a:endParaRPr/>
          </a:p>
        </p:txBody>
      </p:sp>
      <p:pic>
        <p:nvPicPr>
          <p:cNvPr id="485" name="Google Shape;485;p40"/>
          <p:cNvPicPr preferRelativeResize="0"/>
          <p:nvPr/>
        </p:nvPicPr>
        <p:blipFill rotWithShape="1">
          <a:blip r:embed="rId4">
            <a:alphaModFix/>
          </a:blip>
          <a:srcRect b="0" l="0" r="0" t="0"/>
          <a:stretch/>
        </p:blipFill>
        <p:spPr>
          <a:xfrm>
            <a:off x="7043750" y="889000"/>
            <a:ext cx="1528750" cy="1528750"/>
          </a:xfrm>
          <a:prstGeom prst="rect">
            <a:avLst/>
          </a:prstGeom>
          <a:noFill/>
          <a:ln>
            <a:noFill/>
          </a:ln>
        </p:spPr>
      </p:pic>
      <p:sp>
        <p:nvSpPr>
          <p:cNvPr id="486" name="Google Shape;486;p40"/>
          <p:cNvSpPr txBox="1"/>
          <p:nvPr/>
        </p:nvSpPr>
        <p:spPr>
          <a:xfrm>
            <a:off x="3484500" y="2091287"/>
            <a:ext cx="2175000" cy="492600"/>
          </a:xfrm>
          <a:prstGeom prst="rect">
            <a:avLst/>
          </a:prstGeom>
          <a:solidFill>
            <a:srgbClr val="78909C"/>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itinerary.py</a:t>
            </a:r>
            <a:endParaRPr/>
          </a:p>
        </p:txBody>
      </p:sp>
      <p:sp>
        <p:nvSpPr>
          <p:cNvPr id="487" name="Google Shape;487;p40"/>
          <p:cNvSpPr txBox="1"/>
          <p:nvPr/>
        </p:nvSpPr>
        <p:spPr>
          <a:xfrm>
            <a:off x="2681275" y="3551227"/>
            <a:ext cx="17511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/database_update</a:t>
            </a:r>
            <a:endParaRPr/>
          </a:p>
        </p:txBody>
      </p:sp>
      <p:sp>
        <p:nvSpPr>
          <p:cNvPr id="488" name="Google Shape;488;p40"/>
          <p:cNvSpPr txBox="1"/>
          <p:nvPr/>
        </p:nvSpPr>
        <p:spPr>
          <a:xfrm>
            <a:off x="6723050" y="3544878"/>
            <a:ext cx="17493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/itineraire</a:t>
            </a:r>
            <a:endParaRPr/>
          </a:p>
        </p:txBody>
      </p:sp>
      <p:sp>
        <p:nvSpPr>
          <p:cNvPr id="489" name="Google Shape;489;p40"/>
          <p:cNvSpPr txBox="1"/>
          <p:nvPr/>
        </p:nvSpPr>
        <p:spPr>
          <a:xfrm>
            <a:off x="671500" y="3551221"/>
            <a:ext cx="1785900" cy="400200"/>
          </a:xfrm>
          <a:prstGeom prst="rect">
            <a:avLst/>
          </a:prstGeom>
          <a:solidFill>
            <a:srgbClr val="CCCC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US"/>
              <a:t>startup event</a:t>
            </a:r>
            <a:endParaRPr/>
          </a:p>
        </p:txBody>
      </p:sp>
      <p:sp>
        <p:nvSpPr>
          <p:cNvPr id="490" name="Google Shape;490;p40"/>
          <p:cNvSpPr txBox="1"/>
          <p:nvPr/>
        </p:nvSpPr>
        <p:spPr>
          <a:xfrm>
            <a:off x="2679712" y="3941762"/>
            <a:ext cx="1751100" cy="10467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administrateur</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uploader un nouveau .csv</a:t>
            </a:r>
            <a:endParaRPr/>
          </a:p>
        </p:txBody>
      </p:sp>
      <p:pic>
        <p:nvPicPr>
          <p:cNvPr id="491" name="Google Shape;491;p40"/>
          <p:cNvPicPr preferRelativeResize="0"/>
          <p:nvPr/>
        </p:nvPicPr>
        <p:blipFill rotWithShape="1">
          <a:blip r:embed="rId5">
            <a:alphaModFix/>
          </a:blip>
          <a:srcRect b="0" l="0" r="0" t="0"/>
          <a:stretch/>
        </p:blipFill>
        <p:spPr>
          <a:xfrm>
            <a:off x="3971900" y="3941750"/>
            <a:ext cx="248375" cy="291150"/>
          </a:xfrm>
          <a:prstGeom prst="rect">
            <a:avLst/>
          </a:prstGeom>
          <a:noFill/>
          <a:ln>
            <a:noFill/>
          </a:ln>
        </p:spPr>
      </p:pic>
      <p:sp>
        <p:nvSpPr>
          <p:cNvPr id="492" name="Google Shape;492;p40"/>
          <p:cNvSpPr txBox="1"/>
          <p:nvPr/>
        </p:nvSpPr>
        <p:spPr>
          <a:xfrm>
            <a:off x="6721387" y="3941762"/>
            <a:ext cx="1749300" cy="1262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utilisateurs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requête paramétrée</a:t>
            </a:r>
            <a:endParaRPr/>
          </a:p>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    clustering</a:t>
            </a:r>
            <a:endParaRPr/>
          </a:p>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    calcul d’itinéraire</a:t>
            </a:r>
            <a:endParaRPr/>
          </a:p>
        </p:txBody>
      </p:sp>
      <p:pic>
        <p:nvPicPr>
          <p:cNvPr id="493" name="Google Shape;493;p40"/>
          <p:cNvPicPr preferRelativeResize="0"/>
          <p:nvPr/>
        </p:nvPicPr>
        <p:blipFill rotWithShape="1">
          <a:blip r:embed="rId6">
            <a:alphaModFix/>
          </a:blip>
          <a:srcRect b="0" l="0" r="0" t="0"/>
          <a:stretch/>
        </p:blipFill>
        <p:spPr>
          <a:xfrm>
            <a:off x="7779076" y="3951426"/>
            <a:ext cx="331800" cy="442400"/>
          </a:xfrm>
          <a:prstGeom prst="rect">
            <a:avLst/>
          </a:prstGeom>
          <a:noFill/>
          <a:ln>
            <a:noFill/>
          </a:ln>
        </p:spPr>
      </p:pic>
      <p:sp>
        <p:nvSpPr>
          <p:cNvPr id="494" name="Google Shape;494;p40"/>
          <p:cNvSpPr txBox="1"/>
          <p:nvPr/>
        </p:nvSpPr>
        <p:spPr>
          <a:xfrm>
            <a:off x="671512" y="3941762"/>
            <a:ext cx="1785900" cy="12621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automatique</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extraction des catégories et</a:t>
            </a:r>
            <a:endParaRPr/>
          </a:p>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preprocessing</a:t>
            </a:r>
            <a:endParaRPr/>
          </a:p>
        </p:txBody>
      </p:sp>
      <p:sp>
        <p:nvSpPr>
          <p:cNvPr id="495" name="Google Shape;495;p40"/>
          <p:cNvSpPr txBox="1"/>
          <p:nvPr/>
        </p:nvSpPr>
        <p:spPr>
          <a:xfrm>
            <a:off x="4702175" y="3551228"/>
            <a:ext cx="17493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/etat</a:t>
            </a:r>
            <a:endParaRPr/>
          </a:p>
        </p:txBody>
      </p:sp>
      <p:sp>
        <p:nvSpPr>
          <p:cNvPr id="496" name="Google Shape;496;p40"/>
          <p:cNvSpPr txBox="1"/>
          <p:nvPr/>
        </p:nvSpPr>
        <p:spPr>
          <a:xfrm>
            <a:off x="4702213" y="3941762"/>
            <a:ext cx="1749300" cy="10467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utilisateurs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vérifier si l’API est fonctionnelle</a:t>
            </a:r>
            <a:endParaRPr/>
          </a:p>
        </p:txBody>
      </p:sp>
      <p:pic>
        <p:nvPicPr>
          <p:cNvPr id="497" name="Google Shape;497;p40"/>
          <p:cNvPicPr preferRelativeResize="0"/>
          <p:nvPr/>
        </p:nvPicPr>
        <p:blipFill rotWithShape="1">
          <a:blip r:embed="rId6">
            <a:alphaModFix/>
          </a:blip>
          <a:srcRect b="0" l="0" r="0" t="0"/>
          <a:stretch/>
        </p:blipFill>
        <p:spPr>
          <a:xfrm>
            <a:off x="5785500" y="3952289"/>
            <a:ext cx="331800" cy="440665"/>
          </a:xfrm>
          <a:prstGeom prst="rect">
            <a:avLst/>
          </a:prstGeom>
          <a:noFill/>
          <a:ln>
            <a:noFill/>
          </a:ln>
        </p:spPr>
      </p:pic>
      <p:sp>
        <p:nvSpPr>
          <p:cNvPr id="498" name="Google Shape;498;p40"/>
          <p:cNvSpPr/>
          <p:nvPr/>
        </p:nvSpPr>
        <p:spPr>
          <a:xfrm>
            <a:off x="6810450" y="4903475"/>
            <a:ext cx="182700" cy="171600"/>
          </a:xfrm>
          <a:prstGeom prst="rightArrow">
            <a:avLst>
              <a:gd fmla="val 13957"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 </a:t>
            </a:r>
            <a:endParaRPr/>
          </a:p>
        </p:txBody>
      </p:sp>
      <p:sp>
        <p:nvSpPr>
          <p:cNvPr id="499" name="Google Shape;499;p40"/>
          <p:cNvSpPr/>
          <p:nvPr/>
        </p:nvSpPr>
        <p:spPr>
          <a:xfrm>
            <a:off x="6810450" y="4669500"/>
            <a:ext cx="182700" cy="173100"/>
          </a:xfrm>
          <a:prstGeom prst="rightArrow">
            <a:avLst>
              <a:gd fmla="val 13957"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 </a:t>
            </a:r>
            <a:endParaRPr/>
          </a:p>
        </p:txBody>
      </p:sp>
      <p:cxnSp>
        <p:nvCxnSpPr>
          <p:cNvPr id="500" name="Google Shape;500;p40"/>
          <p:cNvCxnSpPr/>
          <p:nvPr/>
        </p:nvCxnSpPr>
        <p:spPr>
          <a:xfrm flipH="1">
            <a:off x="3548112" y="2614612"/>
            <a:ext cx="1014300" cy="909600"/>
          </a:xfrm>
          <a:prstGeom prst="straightConnector1">
            <a:avLst/>
          </a:prstGeom>
          <a:noFill/>
          <a:ln cap="flat" cmpd="sng" w="19050">
            <a:solidFill>
              <a:schemeClr val="accent1"/>
            </a:solidFill>
            <a:prstDash val="solid"/>
            <a:miter lim="800000"/>
            <a:headEnd len="med" w="med" type="none"/>
            <a:tailEnd len="med" w="med" type="none"/>
          </a:ln>
        </p:spPr>
      </p:cxnSp>
      <p:cxnSp>
        <p:nvCxnSpPr>
          <p:cNvPr id="501" name="Google Shape;501;p40"/>
          <p:cNvCxnSpPr/>
          <p:nvPr/>
        </p:nvCxnSpPr>
        <p:spPr>
          <a:xfrm>
            <a:off x="4562413" y="2614612"/>
            <a:ext cx="1005000" cy="909600"/>
          </a:xfrm>
          <a:prstGeom prst="straightConnector1">
            <a:avLst/>
          </a:prstGeom>
          <a:noFill/>
          <a:ln cap="flat" cmpd="sng" w="19050">
            <a:solidFill>
              <a:schemeClr val="accent1"/>
            </a:solidFill>
            <a:prstDash val="solid"/>
            <a:miter lim="800000"/>
            <a:headEnd len="med" w="med" type="none"/>
            <a:tailEnd len="med" w="med" type="none"/>
          </a:ln>
        </p:spPr>
      </p:cxnSp>
      <p:cxnSp>
        <p:nvCxnSpPr>
          <p:cNvPr id="502" name="Google Shape;502;p40"/>
          <p:cNvCxnSpPr/>
          <p:nvPr/>
        </p:nvCxnSpPr>
        <p:spPr>
          <a:xfrm flipH="1">
            <a:off x="1555813" y="2614612"/>
            <a:ext cx="3006600" cy="909600"/>
          </a:xfrm>
          <a:prstGeom prst="straightConnector1">
            <a:avLst/>
          </a:prstGeom>
          <a:noFill/>
          <a:ln cap="flat" cmpd="sng" w="19050">
            <a:solidFill>
              <a:srgbClr val="B7B7B7"/>
            </a:solidFill>
            <a:prstDash val="solid"/>
            <a:miter lim="800000"/>
            <a:headEnd len="med" w="med" type="none"/>
            <a:tailEnd len="med" w="med" type="none"/>
          </a:ln>
        </p:spPr>
      </p:cxnSp>
      <p:cxnSp>
        <p:nvCxnSpPr>
          <p:cNvPr id="503" name="Google Shape;503;p40"/>
          <p:cNvCxnSpPr/>
          <p:nvPr/>
        </p:nvCxnSpPr>
        <p:spPr>
          <a:xfrm>
            <a:off x="4562413" y="2614612"/>
            <a:ext cx="3025800" cy="904800"/>
          </a:xfrm>
          <a:prstGeom prst="straightConnector1">
            <a:avLst/>
          </a:prstGeom>
          <a:noFill/>
          <a:ln cap="flat" cmpd="sng" w="19050">
            <a:solidFill>
              <a:schemeClr val="accent1"/>
            </a:solidFill>
            <a:prstDash val="solid"/>
            <a:miter lim="800000"/>
            <a:headEnd len="med" w="med" type="none"/>
            <a:tailEnd len="med" w="med" type="none"/>
          </a:ln>
        </p:spPr>
      </p:cxnSp>
      <p:pic>
        <p:nvPicPr>
          <p:cNvPr id="504" name="Google Shape;504;p40"/>
          <p:cNvPicPr preferRelativeResize="0"/>
          <p:nvPr/>
        </p:nvPicPr>
        <p:blipFill rotWithShape="1">
          <a:blip r:embed="rId7">
            <a:alphaModFix/>
          </a:blip>
          <a:srcRect b="0" l="0" r="0" t="0"/>
          <a:stretch/>
        </p:blipFill>
        <p:spPr>
          <a:xfrm>
            <a:off x="1837350" y="3951426"/>
            <a:ext cx="331800" cy="331800"/>
          </a:xfrm>
          <a:prstGeom prst="rect">
            <a:avLst/>
          </a:prstGeom>
          <a:noFill/>
          <a:ln>
            <a:noFill/>
          </a:ln>
        </p:spPr>
      </p:pic>
      <p:sp>
        <p:nvSpPr>
          <p:cNvPr id="505" name="Google Shape;505;p40"/>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41"/>
          <p:cNvPicPr preferRelativeResize="0"/>
          <p:nvPr/>
        </p:nvPicPr>
        <p:blipFill rotWithShape="1">
          <a:blip r:embed="rId3">
            <a:alphaModFix/>
          </a:blip>
          <a:srcRect b="0" l="0" r="0" t="0"/>
          <a:stretch/>
        </p:blipFill>
        <p:spPr>
          <a:xfrm>
            <a:off x="108450" y="2758077"/>
            <a:ext cx="2348005" cy="1801500"/>
          </a:xfrm>
          <a:prstGeom prst="rect">
            <a:avLst/>
          </a:prstGeom>
          <a:noFill/>
          <a:ln>
            <a:noFill/>
          </a:ln>
        </p:spPr>
      </p:pic>
      <p:pic>
        <p:nvPicPr>
          <p:cNvPr id="511" name="Google Shape;511;p41"/>
          <p:cNvPicPr preferRelativeResize="0"/>
          <p:nvPr/>
        </p:nvPicPr>
        <p:blipFill rotWithShape="1">
          <a:blip r:embed="rId4">
            <a:alphaModFix/>
          </a:blip>
          <a:srcRect b="0" l="0" r="0" t="0"/>
          <a:stretch/>
        </p:blipFill>
        <p:spPr>
          <a:xfrm>
            <a:off x="3553425" y="1290700"/>
            <a:ext cx="2678499" cy="2025950"/>
          </a:xfrm>
          <a:prstGeom prst="rect">
            <a:avLst/>
          </a:prstGeom>
          <a:noFill/>
          <a:ln>
            <a:noFill/>
          </a:ln>
        </p:spPr>
      </p:pic>
      <p:pic>
        <p:nvPicPr>
          <p:cNvPr id="512" name="Google Shape;512;p41"/>
          <p:cNvPicPr preferRelativeResize="0"/>
          <p:nvPr/>
        </p:nvPicPr>
        <p:blipFill rotWithShape="1">
          <a:blip r:embed="rId5">
            <a:alphaModFix/>
          </a:blip>
          <a:srcRect b="0" l="0" r="0" t="0"/>
          <a:stretch/>
        </p:blipFill>
        <p:spPr>
          <a:xfrm>
            <a:off x="3553500" y="4260075"/>
            <a:ext cx="2573399" cy="2193376"/>
          </a:xfrm>
          <a:prstGeom prst="rect">
            <a:avLst/>
          </a:prstGeom>
          <a:noFill/>
          <a:ln>
            <a:noFill/>
          </a:ln>
        </p:spPr>
      </p:pic>
      <p:pic>
        <p:nvPicPr>
          <p:cNvPr id="513" name="Google Shape;513;p41"/>
          <p:cNvPicPr preferRelativeResize="0"/>
          <p:nvPr/>
        </p:nvPicPr>
        <p:blipFill rotWithShape="1">
          <a:blip r:embed="rId6">
            <a:alphaModFix/>
          </a:blip>
          <a:srcRect b="0" l="0" r="0" t="0"/>
          <a:stretch/>
        </p:blipFill>
        <p:spPr>
          <a:xfrm>
            <a:off x="0" y="0"/>
            <a:ext cx="9144001" cy="922866"/>
          </a:xfrm>
          <a:prstGeom prst="rect">
            <a:avLst/>
          </a:prstGeom>
          <a:noFill/>
          <a:ln>
            <a:noFill/>
          </a:ln>
        </p:spPr>
      </p:pic>
      <p:sp>
        <p:nvSpPr>
          <p:cNvPr id="514" name="Google Shape;514;p41"/>
          <p:cNvSpPr txBox="1"/>
          <p:nvPr/>
        </p:nvSpPr>
        <p:spPr>
          <a:xfrm>
            <a:off x="2333375" y="81833"/>
            <a:ext cx="4161000" cy="75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t>Dash + Folium</a:t>
            </a:r>
            <a:endParaRPr sz="2500"/>
          </a:p>
        </p:txBody>
      </p:sp>
      <p:cxnSp>
        <p:nvCxnSpPr>
          <p:cNvPr id="515" name="Google Shape;515;p41"/>
          <p:cNvCxnSpPr>
            <a:stCxn id="510" idx="3"/>
            <a:endCxn id="511" idx="1"/>
          </p:cNvCxnSpPr>
          <p:nvPr/>
        </p:nvCxnSpPr>
        <p:spPr>
          <a:xfrm flipH="1" rot="10800000">
            <a:off x="2456455" y="2303727"/>
            <a:ext cx="1097100" cy="1355100"/>
          </a:xfrm>
          <a:prstGeom prst="straightConnector1">
            <a:avLst/>
          </a:prstGeom>
          <a:noFill/>
          <a:ln cap="flat" cmpd="sng" w="19050">
            <a:solidFill>
              <a:schemeClr val="dk2"/>
            </a:solidFill>
            <a:prstDash val="solid"/>
            <a:round/>
            <a:headEnd len="med" w="med" type="none"/>
            <a:tailEnd len="med" w="med" type="triangle"/>
          </a:ln>
        </p:spPr>
      </p:cxnSp>
      <p:cxnSp>
        <p:nvCxnSpPr>
          <p:cNvPr id="516" name="Google Shape;516;p41"/>
          <p:cNvCxnSpPr>
            <a:stCxn id="510" idx="3"/>
            <a:endCxn id="512" idx="1"/>
          </p:cNvCxnSpPr>
          <p:nvPr/>
        </p:nvCxnSpPr>
        <p:spPr>
          <a:xfrm>
            <a:off x="2456455" y="3658827"/>
            <a:ext cx="1097100" cy="1698000"/>
          </a:xfrm>
          <a:prstGeom prst="straightConnector1">
            <a:avLst/>
          </a:prstGeom>
          <a:noFill/>
          <a:ln cap="flat" cmpd="sng" w="19050">
            <a:solidFill>
              <a:schemeClr val="dk2"/>
            </a:solidFill>
            <a:prstDash val="solid"/>
            <a:round/>
            <a:headEnd len="med" w="med" type="none"/>
            <a:tailEnd len="med" w="med" type="triangle"/>
          </a:ln>
        </p:spPr>
      </p:cxnSp>
      <p:sp>
        <p:nvSpPr>
          <p:cNvPr id="517" name="Google Shape;517;p41"/>
          <p:cNvSpPr txBox="1"/>
          <p:nvPr/>
        </p:nvSpPr>
        <p:spPr>
          <a:xfrm>
            <a:off x="4432800" y="892754"/>
            <a:ext cx="736800" cy="369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200">
                <a:solidFill>
                  <a:srgbClr val="CE9178"/>
                </a:solidFill>
                <a:highlight>
                  <a:srgbClr val="1E1E1E"/>
                </a:highlight>
                <a:latin typeface="Courier New"/>
                <a:ea typeface="Courier New"/>
                <a:cs typeface="Courier New"/>
                <a:sym typeface="Courier New"/>
              </a:rPr>
              <a:t>'/poi'</a:t>
            </a:r>
            <a:endParaRPr sz="1200"/>
          </a:p>
        </p:txBody>
      </p:sp>
      <p:sp>
        <p:nvSpPr>
          <p:cNvPr id="518" name="Google Shape;518;p41"/>
          <p:cNvSpPr txBox="1"/>
          <p:nvPr/>
        </p:nvSpPr>
        <p:spPr>
          <a:xfrm>
            <a:off x="4028988" y="3798475"/>
            <a:ext cx="1452000" cy="3693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lang="en-US" sz="1200">
                <a:solidFill>
                  <a:srgbClr val="CE9178"/>
                </a:solidFill>
                <a:highlight>
                  <a:srgbClr val="1E1E1E"/>
                </a:highlight>
                <a:latin typeface="Courier New"/>
                <a:ea typeface="Courier New"/>
                <a:cs typeface="Courier New"/>
                <a:sym typeface="Courier New"/>
              </a:rPr>
              <a:t>'/itinerary'</a:t>
            </a:r>
            <a:endParaRPr sz="1200"/>
          </a:p>
        </p:txBody>
      </p:sp>
      <p:sp>
        <p:nvSpPr>
          <p:cNvPr id="519" name="Google Shape;519;p41"/>
          <p:cNvSpPr txBox="1"/>
          <p:nvPr/>
        </p:nvSpPr>
        <p:spPr>
          <a:xfrm>
            <a:off x="516700" y="2388775"/>
            <a:ext cx="1531500" cy="369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200">
                <a:solidFill>
                  <a:srgbClr val="6A9955"/>
                </a:solidFill>
                <a:highlight>
                  <a:srgbClr val="1E1E1E"/>
                </a:highlight>
                <a:latin typeface="Courier New"/>
                <a:ea typeface="Courier New"/>
                <a:cs typeface="Courier New"/>
                <a:sym typeface="Courier New"/>
              </a:rPr>
              <a:t>LANDING PAGE</a:t>
            </a:r>
            <a:endParaRPr sz="1200"/>
          </a:p>
        </p:txBody>
      </p:sp>
      <p:sp>
        <p:nvSpPr>
          <p:cNvPr id="520" name="Google Shape;520;p41"/>
          <p:cNvSpPr txBox="1"/>
          <p:nvPr/>
        </p:nvSpPr>
        <p:spPr>
          <a:xfrm>
            <a:off x="108450" y="4559575"/>
            <a:ext cx="20733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@app.callback</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display_page</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pathname</a:t>
            </a:r>
            <a:r>
              <a:rPr lang="en-US" sz="1050">
                <a:solidFill>
                  <a:srgbClr val="D4D4D4"/>
                </a:solidFill>
                <a:highlight>
                  <a:srgbClr val="1E1E1E"/>
                </a:highlight>
                <a:latin typeface="Courier New"/>
                <a:ea typeface="Courier New"/>
                <a:cs typeface="Courier New"/>
                <a:sym typeface="Courier New"/>
              </a:rPr>
              <a:t>)</a:t>
            </a:r>
            <a:endParaRPr/>
          </a:p>
        </p:txBody>
      </p:sp>
      <p:sp>
        <p:nvSpPr>
          <p:cNvPr id="521" name="Google Shape;521;p41"/>
          <p:cNvSpPr txBox="1"/>
          <p:nvPr/>
        </p:nvSpPr>
        <p:spPr>
          <a:xfrm>
            <a:off x="6231925" y="1302625"/>
            <a:ext cx="23904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@app.callback</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map_update</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value</a:t>
            </a:r>
            <a:r>
              <a:rPr lang="en-US" sz="1050">
                <a:solidFill>
                  <a:srgbClr val="D4D4D4"/>
                </a:solidFill>
                <a:highlight>
                  <a:srgbClr val="1E1E1E"/>
                </a:highlight>
                <a:latin typeface="Courier New"/>
                <a:ea typeface="Courier New"/>
                <a:cs typeface="Courier New"/>
                <a:sym typeface="Courier New"/>
              </a:rPr>
              <a:t>)</a:t>
            </a:r>
            <a:endParaRPr/>
          </a:p>
        </p:txBody>
      </p:sp>
      <p:sp>
        <p:nvSpPr>
          <p:cNvPr id="522" name="Google Shape;522;p41"/>
          <p:cNvSpPr txBox="1"/>
          <p:nvPr/>
        </p:nvSpPr>
        <p:spPr>
          <a:xfrm>
            <a:off x="6126825" y="4208000"/>
            <a:ext cx="3033600" cy="2100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050">
                <a:solidFill>
                  <a:srgbClr val="DCDCAA"/>
                </a:solidFill>
                <a:highlight>
                  <a:srgbClr val="1E1E1E"/>
                </a:highlight>
                <a:latin typeface="Courier New"/>
                <a:ea typeface="Courier New"/>
                <a:cs typeface="Courier New"/>
                <a:sym typeface="Courier New"/>
              </a:rPr>
              <a:t>@app.callback</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create_itinerary</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n_clicks</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value</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9CDCFE"/>
                </a:solidFill>
                <a:highlight>
                  <a:srgbClr val="1E1E1E"/>
                </a:highlight>
                <a:latin typeface="Courier New"/>
                <a:ea typeface="Courier New"/>
                <a:cs typeface="Courier New"/>
                <a:sym typeface="Courier New"/>
              </a:rPr>
              <a:t>ndays</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npoi</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nactivity</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nfood</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map_update</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data</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n_clicks</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value</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9CDCFE"/>
                </a:solidFill>
                <a:highlight>
                  <a:srgbClr val="1E1E1E"/>
                </a:highlight>
                <a:latin typeface="Courier New"/>
                <a:ea typeface="Courier New"/>
                <a:cs typeface="Courier New"/>
                <a:sym typeface="Courier New"/>
              </a:rPr>
              <a:t>cardday</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ndays</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npoi</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nactivity</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nfood</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AA"/>
                </a:solidFill>
                <a:highlight>
                  <a:srgbClr val="1E1E1E"/>
                </a:highlight>
                <a:latin typeface="Courier New"/>
                <a:ea typeface="Courier New"/>
                <a:cs typeface="Courier New"/>
                <a:sym typeface="Courier New"/>
              </a:rPr>
              <a:t>update_cards</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data</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day</a:t>
            </a:r>
            <a:r>
              <a:rPr lang="en-US" sz="1050">
                <a:solidFill>
                  <a:srgbClr val="D4D4D4"/>
                </a:solidFill>
                <a:highlight>
                  <a:srgbClr val="1E1E1E"/>
                </a:highlight>
                <a:latin typeface="Courier New"/>
                <a:ea typeface="Courier New"/>
                <a:cs typeface="Courier New"/>
                <a:sym typeface="Courier New"/>
              </a:rPr>
              <a:t>,</a:t>
            </a:r>
            <a:r>
              <a:rPr lang="en-US" sz="1050">
                <a:solidFill>
                  <a:srgbClr val="9CDCFE"/>
                </a:solidFill>
                <a:highlight>
                  <a:srgbClr val="1E1E1E"/>
                </a:highlight>
                <a:latin typeface="Courier New"/>
                <a:ea typeface="Courier New"/>
                <a:cs typeface="Courier New"/>
                <a:sym typeface="Courier New"/>
              </a:rPr>
              <a:t>click</a:t>
            </a:r>
            <a:r>
              <a:rPr lang="en-U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p:txBody>
      </p:sp>
      <p:sp>
        <p:nvSpPr>
          <p:cNvPr id="523" name="Google Shape;523;p41"/>
          <p:cNvSpPr txBox="1"/>
          <p:nvPr/>
        </p:nvSpPr>
        <p:spPr>
          <a:xfrm>
            <a:off x="2716450" y="2608458"/>
            <a:ext cx="3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a:t>
            </a:r>
            <a:endParaRPr/>
          </a:p>
        </p:txBody>
      </p:sp>
      <p:sp>
        <p:nvSpPr>
          <p:cNvPr id="524" name="Google Shape;524;p41"/>
          <p:cNvSpPr txBox="1"/>
          <p:nvPr/>
        </p:nvSpPr>
        <p:spPr>
          <a:xfrm>
            <a:off x="2737900" y="4404575"/>
            <a:ext cx="3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8" name="Shape 528"/>
        <p:cNvGrpSpPr/>
        <p:nvPr/>
      </p:nvGrpSpPr>
      <p:grpSpPr>
        <a:xfrm>
          <a:off x="0" y="0"/>
          <a:ext cx="0" cy="0"/>
          <a:chOff x="0" y="0"/>
          <a:chExt cx="0" cy="0"/>
        </a:xfrm>
      </p:grpSpPr>
      <p:pic>
        <p:nvPicPr>
          <p:cNvPr id="529" name="Google Shape;529;p42"/>
          <p:cNvPicPr preferRelativeResize="0"/>
          <p:nvPr/>
        </p:nvPicPr>
        <p:blipFill rotWithShape="1">
          <a:blip r:embed="rId3">
            <a:alphaModFix/>
          </a:blip>
          <a:srcRect b="0" l="0" r="0" t="0"/>
          <a:stretch/>
        </p:blipFill>
        <p:spPr>
          <a:xfrm>
            <a:off x="0" y="0"/>
            <a:ext cx="9144001" cy="692150"/>
          </a:xfrm>
          <a:prstGeom prst="rect">
            <a:avLst/>
          </a:prstGeom>
          <a:noFill/>
          <a:ln>
            <a:noFill/>
          </a:ln>
        </p:spPr>
      </p:pic>
      <p:sp>
        <p:nvSpPr>
          <p:cNvPr id="530" name="Google Shape;530;p42"/>
          <p:cNvSpPr txBox="1"/>
          <p:nvPr>
            <p:ph idx="4294967295" type="title"/>
          </p:nvPr>
        </p:nvSpPr>
        <p:spPr>
          <a:xfrm>
            <a:off x="311150" y="0"/>
            <a:ext cx="8521700" cy="763587"/>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Dockerisation </a:t>
            </a:r>
            <a:endParaRPr/>
          </a:p>
        </p:txBody>
      </p:sp>
      <p:sp>
        <p:nvSpPr>
          <p:cNvPr id="531" name="Google Shape;531;p42"/>
          <p:cNvSpPr txBox="1"/>
          <p:nvPr>
            <p:ph idx="4294967295" type="body"/>
          </p:nvPr>
        </p:nvSpPr>
        <p:spPr>
          <a:xfrm>
            <a:off x="311150" y="763573"/>
            <a:ext cx="3430500" cy="5554500"/>
          </a:xfrm>
          <a:prstGeom prst="rect">
            <a:avLst/>
          </a:prstGeom>
          <a:noFill/>
          <a:ln>
            <a:noFill/>
          </a:ln>
        </p:spPr>
        <p:txBody>
          <a:bodyPr anchorCtr="0" anchor="t" bIns="91425" lIns="91425" spcFirstLastPara="1" rIns="91425" wrap="square" tIns="91425">
            <a:normAutofit/>
          </a:bodyPr>
          <a:lstStyle/>
          <a:p>
            <a:pPr indent="0" lvl="0" marL="0" marR="0" rtl="0" algn="ctr">
              <a:lnSpc>
                <a:spcPct val="105000"/>
              </a:lnSpc>
              <a:spcBef>
                <a:spcPts val="0"/>
              </a:spcBef>
              <a:spcAft>
                <a:spcPts val="0"/>
              </a:spcAft>
              <a:buClr>
                <a:srgbClr val="000000"/>
              </a:buClr>
              <a:buSzPts val="1800"/>
              <a:buFont typeface="Arial"/>
              <a:buNone/>
            </a:pPr>
            <a:r>
              <a:rPr b="1" i="0" lang="en-US" sz="2300" u="none" cap="none" strike="noStrike">
                <a:solidFill>
                  <a:srgbClr val="595959"/>
                </a:solidFill>
                <a:latin typeface="Arial"/>
                <a:ea typeface="Arial"/>
                <a:cs typeface="Arial"/>
                <a:sym typeface="Arial"/>
              </a:rPr>
              <a:t>FastApi</a:t>
            </a:r>
            <a:endParaRPr sz="1900"/>
          </a:p>
          <a:p>
            <a:pPr indent="-44450" lvl="0" marL="0" marR="0" rtl="0" algn="l">
              <a:lnSpc>
                <a:spcPct val="105000"/>
              </a:lnSpc>
              <a:spcBef>
                <a:spcPts val="1200"/>
              </a:spcBef>
              <a:spcAft>
                <a:spcPts val="0"/>
              </a:spcAft>
              <a:buClr>
                <a:srgbClr val="595959"/>
              </a:buClr>
              <a:buSzPts val="700"/>
              <a:buFont typeface="Arial"/>
              <a:buChar char="-"/>
            </a:pPr>
            <a:r>
              <a:rPr b="0" i="0" lang="en-US" sz="2300" u="none" cap="none" strike="noStrike">
                <a:solidFill>
                  <a:srgbClr val="595959"/>
                </a:solidFill>
                <a:latin typeface="Arial"/>
                <a:ea typeface="Arial"/>
                <a:cs typeface="Arial"/>
                <a:sym typeface="Arial"/>
              </a:rPr>
              <a:t>Image python de base</a:t>
            </a:r>
            <a:endParaRPr sz="1900"/>
          </a:p>
          <a:p>
            <a:pPr indent="-44450" lvl="0" marL="0" marR="0" rtl="0" algn="l">
              <a:lnSpc>
                <a:spcPct val="105000"/>
              </a:lnSpc>
              <a:spcBef>
                <a:spcPts val="0"/>
              </a:spcBef>
              <a:spcAft>
                <a:spcPts val="0"/>
              </a:spcAft>
              <a:buClr>
                <a:srgbClr val="595959"/>
              </a:buClr>
              <a:buSzPts val="700"/>
              <a:buFont typeface="Arial"/>
              <a:buChar char="-"/>
            </a:pPr>
            <a:r>
              <a:rPr b="0" i="0" lang="en-US" sz="2300" u="none" cap="none" strike="noStrike">
                <a:solidFill>
                  <a:srgbClr val="595959"/>
                </a:solidFill>
                <a:latin typeface="Arial"/>
                <a:ea typeface="Arial"/>
                <a:cs typeface="Arial"/>
                <a:sym typeface="Arial"/>
              </a:rPr>
              <a:t>Requirements : </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fastapi, </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uvicorn[standard], </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pydantic, </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pandas, </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scikit-learn</a:t>
            </a:r>
            <a:endParaRPr sz="1900"/>
          </a:p>
          <a:p>
            <a:pPr indent="-44450" lvl="0" marL="0" marR="0" rtl="0" algn="l">
              <a:lnSpc>
                <a:spcPct val="105000"/>
              </a:lnSpc>
              <a:spcBef>
                <a:spcPts val="0"/>
              </a:spcBef>
              <a:spcAft>
                <a:spcPts val="0"/>
              </a:spcAft>
              <a:buClr>
                <a:srgbClr val="595959"/>
              </a:buClr>
              <a:buSzPts val="700"/>
              <a:buFont typeface="Arial"/>
              <a:buChar char="-"/>
            </a:pPr>
            <a:r>
              <a:rPr b="0" i="0" lang="en-US" sz="2300" u="none" cap="none" strike="noStrike">
                <a:solidFill>
                  <a:srgbClr val="595959"/>
                </a:solidFill>
                <a:latin typeface="Arial"/>
                <a:ea typeface="Arial"/>
                <a:cs typeface="Arial"/>
                <a:sym typeface="Arial"/>
              </a:rPr>
              <a:t>Files : </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main.py</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csv brut </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ontology.xml</a:t>
            </a:r>
            <a:endParaRPr sz="1900"/>
          </a:p>
          <a:p>
            <a:pPr indent="-44450" lvl="0" marL="0" marR="0" rtl="0" algn="l">
              <a:lnSpc>
                <a:spcPct val="105000"/>
              </a:lnSpc>
              <a:spcBef>
                <a:spcPts val="0"/>
              </a:spcBef>
              <a:spcAft>
                <a:spcPts val="0"/>
              </a:spcAft>
              <a:buClr>
                <a:srgbClr val="595959"/>
              </a:buClr>
              <a:buSzPts val="700"/>
              <a:buFont typeface="Arial"/>
              <a:buChar char="-"/>
            </a:pPr>
            <a:r>
              <a:rPr b="0" i="0" lang="en-US" sz="2300" u="none" cap="none" strike="noStrike">
                <a:solidFill>
                  <a:srgbClr val="595959"/>
                </a:solidFill>
                <a:latin typeface="Arial"/>
                <a:ea typeface="Arial"/>
                <a:cs typeface="Arial"/>
                <a:sym typeface="Arial"/>
              </a:rPr>
              <a:t>Port : 8000</a:t>
            </a:r>
            <a:endParaRPr sz="1900"/>
          </a:p>
        </p:txBody>
      </p:sp>
      <p:sp>
        <p:nvSpPr>
          <p:cNvPr id="532" name="Google Shape;532;p42"/>
          <p:cNvSpPr txBox="1"/>
          <p:nvPr>
            <p:ph idx="4294967295" type="body"/>
          </p:nvPr>
        </p:nvSpPr>
        <p:spPr>
          <a:xfrm>
            <a:off x="5302250" y="763587"/>
            <a:ext cx="3429000" cy="5842000"/>
          </a:xfrm>
          <a:prstGeom prst="rect">
            <a:avLst/>
          </a:prstGeom>
          <a:noFill/>
          <a:ln>
            <a:noFill/>
          </a:ln>
        </p:spPr>
        <p:txBody>
          <a:bodyPr anchorCtr="0" anchor="t" bIns="91425" lIns="91425" spcFirstLastPara="1" rIns="91425" wrap="square" tIns="91425">
            <a:normAutofit/>
          </a:bodyPr>
          <a:lstStyle/>
          <a:p>
            <a:pPr indent="0" lvl="0" marL="0" marR="0" rtl="0" algn="ctr">
              <a:lnSpc>
                <a:spcPct val="105000"/>
              </a:lnSpc>
              <a:spcBef>
                <a:spcPts val="0"/>
              </a:spcBef>
              <a:spcAft>
                <a:spcPts val="0"/>
              </a:spcAft>
              <a:buClr>
                <a:srgbClr val="000000"/>
              </a:buClr>
              <a:buSzPts val="1800"/>
              <a:buFont typeface="Arial"/>
              <a:buNone/>
            </a:pPr>
            <a:r>
              <a:rPr b="1" i="0" lang="en-US" sz="2300" u="none" cap="none" strike="noStrike">
                <a:solidFill>
                  <a:srgbClr val="595959"/>
                </a:solidFill>
                <a:latin typeface="Arial"/>
                <a:ea typeface="Arial"/>
                <a:cs typeface="Arial"/>
                <a:sym typeface="Arial"/>
              </a:rPr>
              <a:t>Dash</a:t>
            </a:r>
            <a:endParaRPr sz="1900"/>
          </a:p>
          <a:p>
            <a:pPr indent="-44450" lvl="0" marL="0" marR="0" rtl="0" algn="l">
              <a:lnSpc>
                <a:spcPct val="105000"/>
              </a:lnSpc>
              <a:spcBef>
                <a:spcPts val="1200"/>
              </a:spcBef>
              <a:spcAft>
                <a:spcPts val="0"/>
              </a:spcAft>
              <a:buClr>
                <a:srgbClr val="595959"/>
              </a:buClr>
              <a:buSzPts val="700"/>
              <a:buFont typeface="Arial"/>
              <a:buChar char="-"/>
            </a:pPr>
            <a:r>
              <a:rPr b="0" i="0" lang="en-US" sz="2300" u="none" cap="none" strike="noStrike">
                <a:solidFill>
                  <a:srgbClr val="595959"/>
                </a:solidFill>
                <a:latin typeface="Arial"/>
                <a:ea typeface="Arial"/>
                <a:cs typeface="Arial"/>
                <a:sym typeface="Arial"/>
              </a:rPr>
              <a:t>Image python de base</a:t>
            </a:r>
            <a:endParaRPr sz="1900"/>
          </a:p>
          <a:p>
            <a:pPr indent="-44450" lvl="0" marL="0" marR="0" rtl="0" algn="l">
              <a:lnSpc>
                <a:spcPct val="105000"/>
              </a:lnSpc>
              <a:spcBef>
                <a:spcPts val="0"/>
              </a:spcBef>
              <a:spcAft>
                <a:spcPts val="0"/>
              </a:spcAft>
              <a:buClr>
                <a:srgbClr val="595959"/>
              </a:buClr>
              <a:buSzPts val="700"/>
              <a:buFont typeface="Arial"/>
              <a:buChar char="-"/>
            </a:pPr>
            <a:r>
              <a:rPr b="0" i="0" lang="en-US" sz="2300" u="none" cap="none" strike="noStrike">
                <a:solidFill>
                  <a:srgbClr val="595959"/>
                </a:solidFill>
                <a:latin typeface="Arial"/>
                <a:ea typeface="Arial"/>
                <a:cs typeface="Arial"/>
                <a:sym typeface="Arial"/>
              </a:rPr>
              <a:t>Requirements : </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dash</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dash-bootstrap-components</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plotly</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folium</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ftfy</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pandas, </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scikit-learn</a:t>
            </a:r>
            <a:endParaRPr sz="1900"/>
          </a:p>
          <a:p>
            <a:pPr indent="-44450" lvl="0" marL="0" marR="0" rtl="0" algn="l">
              <a:lnSpc>
                <a:spcPct val="105000"/>
              </a:lnSpc>
              <a:spcBef>
                <a:spcPts val="0"/>
              </a:spcBef>
              <a:spcAft>
                <a:spcPts val="0"/>
              </a:spcAft>
              <a:buClr>
                <a:srgbClr val="595959"/>
              </a:buClr>
              <a:buSzPts val="700"/>
              <a:buFont typeface="Arial"/>
              <a:buChar char="-"/>
            </a:pPr>
            <a:r>
              <a:rPr b="0" i="0" lang="en-US" sz="2300" u="none" cap="none" strike="noStrike">
                <a:solidFill>
                  <a:srgbClr val="595959"/>
                </a:solidFill>
                <a:latin typeface="Arial"/>
                <a:ea typeface="Arial"/>
                <a:cs typeface="Arial"/>
                <a:sym typeface="Arial"/>
              </a:rPr>
              <a:t>Files : </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app.py</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csv brut </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ontology.xml</a:t>
            </a:r>
            <a:endParaRPr sz="1900"/>
          </a:p>
          <a:p>
            <a:pPr indent="-349250" lvl="1" marL="914400" marR="0" rtl="0" algn="l">
              <a:lnSpc>
                <a:spcPct val="105000"/>
              </a:lnSpc>
              <a:spcBef>
                <a:spcPts val="0"/>
              </a:spcBef>
              <a:spcAft>
                <a:spcPts val="0"/>
              </a:spcAft>
              <a:buClr>
                <a:srgbClr val="595959"/>
              </a:buClr>
              <a:buSzPts val="600"/>
              <a:buFont typeface="Arial"/>
              <a:buChar char="-"/>
            </a:pPr>
            <a:r>
              <a:rPr b="0" i="0" lang="en-US" sz="1900" u="none" cap="none" strike="noStrike">
                <a:solidFill>
                  <a:srgbClr val="595959"/>
                </a:solidFill>
                <a:latin typeface="Arial"/>
                <a:ea typeface="Arial"/>
                <a:cs typeface="Arial"/>
                <a:sym typeface="Arial"/>
              </a:rPr>
              <a:t>reunion.jpg</a:t>
            </a:r>
            <a:endParaRPr sz="1900"/>
          </a:p>
          <a:p>
            <a:pPr indent="-44450" lvl="0" marL="0" marR="0" rtl="0" algn="l">
              <a:lnSpc>
                <a:spcPct val="105000"/>
              </a:lnSpc>
              <a:spcBef>
                <a:spcPts val="0"/>
              </a:spcBef>
              <a:spcAft>
                <a:spcPts val="0"/>
              </a:spcAft>
              <a:buClr>
                <a:srgbClr val="595959"/>
              </a:buClr>
              <a:buSzPts val="700"/>
              <a:buFont typeface="Arial"/>
              <a:buChar char="-"/>
            </a:pPr>
            <a:r>
              <a:rPr b="0" i="0" lang="en-US" sz="2300" u="none" cap="none" strike="noStrike">
                <a:solidFill>
                  <a:srgbClr val="595959"/>
                </a:solidFill>
                <a:latin typeface="Arial"/>
                <a:ea typeface="Arial"/>
                <a:cs typeface="Arial"/>
                <a:sym typeface="Arial"/>
              </a:rPr>
              <a:t>Port : 8050</a:t>
            </a:r>
            <a:endParaRPr sz="1900"/>
          </a:p>
        </p:txBody>
      </p:sp>
      <p:pic>
        <p:nvPicPr>
          <p:cNvPr id="533" name="Google Shape;533;p42"/>
          <p:cNvPicPr preferRelativeResize="0"/>
          <p:nvPr/>
        </p:nvPicPr>
        <p:blipFill rotWithShape="1">
          <a:blip r:embed="rId4">
            <a:alphaModFix/>
          </a:blip>
          <a:srcRect b="0" l="0" r="0" t="0"/>
          <a:stretch/>
        </p:blipFill>
        <p:spPr>
          <a:xfrm>
            <a:off x="3505203" y="2524578"/>
            <a:ext cx="2133600" cy="1593088"/>
          </a:xfrm>
          <a:prstGeom prst="rect">
            <a:avLst/>
          </a:prstGeom>
          <a:noFill/>
          <a:ln>
            <a:noFill/>
          </a:ln>
        </p:spPr>
      </p:pic>
      <p:sp>
        <p:nvSpPr>
          <p:cNvPr id="534" name="Google Shape;534;p42"/>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8" name="Shape 538"/>
        <p:cNvGrpSpPr/>
        <p:nvPr/>
      </p:nvGrpSpPr>
      <p:grpSpPr>
        <a:xfrm>
          <a:off x="0" y="0"/>
          <a:ext cx="0" cy="0"/>
          <a:chOff x="0" y="0"/>
          <a:chExt cx="0" cy="0"/>
        </a:xfrm>
      </p:grpSpPr>
      <p:pic>
        <p:nvPicPr>
          <p:cNvPr id="539" name="Google Shape;539;p43"/>
          <p:cNvPicPr preferRelativeResize="0"/>
          <p:nvPr/>
        </p:nvPicPr>
        <p:blipFill rotWithShape="1">
          <a:blip r:embed="rId3">
            <a:alphaModFix/>
          </a:blip>
          <a:srcRect b="0" l="0" r="0" t="0"/>
          <a:stretch/>
        </p:blipFill>
        <p:spPr>
          <a:xfrm>
            <a:off x="0" y="0"/>
            <a:ext cx="9144001" cy="692150"/>
          </a:xfrm>
          <a:prstGeom prst="rect">
            <a:avLst/>
          </a:prstGeom>
          <a:noFill/>
          <a:ln>
            <a:noFill/>
          </a:ln>
        </p:spPr>
      </p:pic>
      <p:sp>
        <p:nvSpPr>
          <p:cNvPr id="540" name="Google Shape;540;p43"/>
          <p:cNvSpPr txBox="1"/>
          <p:nvPr>
            <p:ph idx="4294967295" type="body"/>
          </p:nvPr>
        </p:nvSpPr>
        <p:spPr>
          <a:xfrm>
            <a:off x="312250" y="5199225"/>
            <a:ext cx="8520600" cy="1349100"/>
          </a:xfrm>
          <a:prstGeom prst="rect">
            <a:avLst/>
          </a:prstGeom>
          <a:noFill/>
          <a:ln>
            <a:noFill/>
          </a:ln>
        </p:spPr>
        <p:txBody>
          <a:bodyPr anchorCtr="0" anchor="t" bIns="91425" lIns="91425" spcFirstLastPara="1" rIns="91425" wrap="square" tIns="91425">
            <a:normAutofit fontScale="25000" lnSpcReduction="20000"/>
          </a:bodyPr>
          <a:lstStyle/>
          <a:p>
            <a:pPr indent="0" lvl="0" marL="0" marR="0" rtl="0" algn="ctr">
              <a:lnSpc>
                <a:spcPct val="100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457200" marR="0" rtl="0" algn="ctr">
              <a:lnSpc>
                <a:spcPct val="115000"/>
              </a:lnSpc>
              <a:spcBef>
                <a:spcPts val="0"/>
              </a:spcBef>
              <a:spcAft>
                <a:spcPts val="0"/>
              </a:spcAft>
              <a:buClr>
                <a:schemeClr val="dk2"/>
              </a:buClr>
              <a:buSzPct val="121560"/>
              <a:buFont typeface="Arial"/>
              <a:buNone/>
            </a:pPr>
            <a:r>
              <a:rPr b="0" i="0" lang="en-US" sz="5923" u="none" cap="none" strike="noStrike">
                <a:solidFill>
                  <a:schemeClr val="dk2"/>
                </a:solidFill>
                <a:latin typeface="Arial"/>
                <a:ea typeface="Arial"/>
                <a:cs typeface="Arial"/>
                <a:sym typeface="Arial"/>
              </a:rPr>
              <a:t>Tout utilisateur disposant de Docker peu</a:t>
            </a:r>
            <a:r>
              <a:rPr lang="en-US" sz="5923">
                <a:solidFill>
                  <a:schemeClr val="dk2"/>
                </a:solidFill>
              </a:rPr>
              <a:t>vent lancer les </a:t>
            </a:r>
            <a:r>
              <a:rPr lang="en-US" sz="5923">
                <a:solidFill>
                  <a:schemeClr val="dk2"/>
                </a:solidFill>
              </a:rPr>
              <a:t>container</a:t>
            </a:r>
            <a:r>
              <a:rPr lang="en-US" sz="5923">
                <a:solidFill>
                  <a:schemeClr val="dk2"/>
                </a:solidFill>
              </a:rPr>
              <a:t> à partir des images</a:t>
            </a:r>
            <a:r>
              <a:rPr b="0" i="0" lang="en-US" sz="5923" u="none" cap="none" strike="noStrike">
                <a:solidFill>
                  <a:schemeClr val="dk2"/>
                </a:solidFill>
                <a:latin typeface="Arial"/>
                <a:ea typeface="Arial"/>
                <a:cs typeface="Arial"/>
                <a:sym typeface="Arial"/>
              </a:rPr>
              <a:t> :</a:t>
            </a:r>
            <a:endParaRPr b="0" i="0" sz="5923" u="none" cap="none" strike="noStrike">
              <a:solidFill>
                <a:schemeClr val="dk2"/>
              </a:solidFill>
              <a:latin typeface="Arial"/>
              <a:ea typeface="Arial"/>
              <a:cs typeface="Arial"/>
              <a:sym typeface="Arial"/>
            </a:endParaRPr>
          </a:p>
          <a:p>
            <a:pPr indent="0" lvl="0" marL="914400" marR="0" rtl="0" algn="ctr">
              <a:lnSpc>
                <a:spcPct val="150000"/>
              </a:lnSpc>
              <a:spcBef>
                <a:spcPts val="1200"/>
              </a:spcBef>
              <a:spcAft>
                <a:spcPts val="0"/>
              </a:spcAft>
              <a:buClr>
                <a:schemeClr val="dk2"/>
              </a:buClr>
              <a:buSzPct val="107095"/>
              <a:buFont typeface="Arial"/>
              <a:buNone/>
            </a:pPr>
            <a:r>
              <a:rPr b="1" i="0" lang="en-US" sz="6723" u="none" cap="none" strike="noStrike">
                <a:solidFill>
                  <a:srgbClr val="008000"/>
                </a:solidFill>
                <a:highlight>
                  <a:schemeClr val="lt1"/>
                </a:highlight>
                <a:latin typeface="Courier New"/>
                <a:ea typeface="Courier New"/>
                <a:cs typeface="Courier New"/>
                <a:sym typeface="Courier New"/>
              </a:rPr>
              <a:t>samiadata/itinerary_fastapi:1.</a:t>
            </a:r>
            <a:r>
              <a:rPr b="1" lang="en-US" sz="6723">
                <a:solidFill>
                  <a:srgbClr val="008000"/>
                </a:solidFill>
                <a:highlight>
                  <a:schemeClr val="lt1"/>
                </a:highlight>
                <a:latin typeface="Courier New"/>
                <a:ea typeface="Courier New"/>
                <a:cs typeface="Courier New"/>
                <a:sym typeface="Courier New"/>
              </a:rPr>
              <a:t>2</a:t>
            </a:r>
            <a:r>
              <a:rPr b="1" i="0" lang="en-US" sz="6723" u="none" cap="none" strike="noStrike">
                <a:solidFill>
                  <a:srgbClr val="008000"/>
                </a:solidFill>
                <a:highlight>
                  <a:schemeClr val="lt1"/>
                </a:highlight>
                <a:latin typeface="Courier New"/>
                <a:ea typeface="Courier New"/>
                <a:cs typeface="Courier New"/>
                <a:sym typeface="Courier New"/>
              </a:rPr>
              <a:t>.0</a:t>
            </a:r>
            <a:endParaRPr b="1" i="0" sz="6723" u="none" cap="none" strike="noStrike">
              <a:solidFill>
                <a:srgbClr val="008000"/>
              </a:solidFill>
              <a:highlight>
                <a:schemeClr val="lt1"/>
              </a:highlight>
              <a:latin typeface="Courier New"/>
              <a:ea typeface="Courier New"/>
              <a:cs typeface="Courier New"/>
              <a:sym typeface="Courier New"/>
            </a:endParaRPr>
          </a:p>
          <a:p>
            <a:pPr indent="0" lvl="0" marL="914400" marR="0" rtl="0" algn="ctr">
              <a:lnSpc>
                <a:spcPct val="150000"/>
              </a:lnSpc>
              <a:spcBef>
                <a:spcPts val="500"/>
              </a:spcBef>
              <a:spcAft>
                <a:spcPts val="0"/>
              </a:spcAft>
              <a:buClr>
                <a:schemeClr val="dk2"/>
              </a:buClr>
              <a:buSzPct val="107095"/>
              <a:buFont typeface="Arial"/>
              <a:buNone/>
            </a:pPr>
            <a:r>
              <a:rPr b="1" lang="en-US" sz="6723">
                <a:solidFill>
                  <a:srgbClr val="008000"/>
                </a:solidFill>
                <a:highlight>
                  <a:schemeClr val="lt1"/>
                </a:highlight>
                <a:latin typeface="Courier New"/>
                <a:ea typeface="Courier New"/>
                <a:cs typeface="Courier New"/>
                <a:sym typeface="Courier New"/>
              </a:rPr>
              <a:t>samiadata/itinerary_dash:1.1.0</a:t>
            </a:r>
            <a:endParaRPr b="1" i="0" sz="5923" u="none" cap="none" strike="noStrike">
              <a:solidFill>
                <a:srgbClr val="0000FF"/>
              </a:solidFill>
              <a:highlight>
                <a:schemeClr val="lt1"/>
              </a:highlight>
              <a:latin typeface="Courier New"/>
              <a:ea typeface="Courier New"/>
              <a:cs typeface="Courier New"/>
              <a:sym typeface="Courier New"/>
            </a:endParaRPr>
          </a:p>
          <a:p>
            <a:pPr indent="0" lvl="0" marL="0" marR="0" rtl="0" algn="ctr">
              <a:lnSpc>
                <a:spcPct val="115000"/>
              </a:lnSpc>
              <a:spcBef>
                <a:spcPts val="500"/>
              </a:spcBef>
              <a:spcAft>
                <a:spcPts val="12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541" name="Google Shape;541;p43"/>
          <p:cNvSpPr txBox="1"/>
          <p:nvPr>
            <p:ph idx="4294967295" type="title"/>
          </p:nvPr>
        </p:nvSpPr>
        <p:spPr>
          <a:xfrm>
            <a:off x="311150" y="0"/>
            <a:ext cx="8521700" cy="763587"/>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Téléversement des images sur DockerHub </a:t>
            </a:r>
            <a:endParaRPr/>
          </a:p>
        </p:txBody>
      </p:sp>
      <p:pic>
        <p:nvPicPr>
          <p:cNvPr id="542" name="Google Shape;542;p43"/>
          <p:cNvPicPr preferRelativeResize="0"/>
          <p:nvPr/>
        </p:nvPicPr>
        <p:blipFill rotWithShape="1">
          <a:blip r:embed="rId4">
            <a:alphaModFix/>
          </a:blip>
          <a:srcRect b="0" l="0" r="0" t="0"/>
          <a:stretch/>
        </p:blipFill>
        <p:spPr>
          <a:xfrm>
            <a:off x="1330012" y="763587"/>
            <a:ext cx="6346825" cy="4229100"/>
          </a:xfrm>
          <a:prstGeom prst="rect">
            <a:avLst/>
          </a:prstGeom>
          <a:noFill/>
          <a:ln>
            <a:noFill/>
          </a:ln>
        </p:spPr>
      </p:pic>
      <p:sp>
        <p:nvSpPr>
          <p:cNvPr id="543" name="Google Shape;543;p43"/>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44"/>
          <p:cNvSpPr txBox="1"/>
          <p:nvPr>
            <p:ph idx="4294967295" type="ctrTitle"/>
          </p:nvPr>
        </p:nvSpPr>
        <p:spPr>
          <a:xfrm>
            <a:off x="266700" y="2062162"/>
            <a:ext cx="8521800" cy="273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lang="en-US" sz="5200"/>
              <a:t>Conclusion</a:t>
            </a:r>
            <a:endParaRPr/>
          </a:p>
        </p:txBody>
      </p:sp>
      <p:sp>
        <p:nvSpPr>
          <p:cNvPr id="549" name="Google Shape;549;p44"/>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50" name="Google Shape;550;p44"/>
          <p:cNvPicPr preferRelativeResize="0"/>
          <p:nvPr/>
        </p:nvPicPr>
        <p:blipFill rotWithShape="1">
          <a:blip r:embed="rId3">
            <a:alphaModFix/>
          </a:blip>
          <a:srcRect b="0" l="0" r="0" t="0"/>
          <a:stretch/>
        </p:blipFill>
        <p:spPr>
          <a:xfrm>
            <a:off x="0" y="6453187"/>
            <a:ext cx="9144001" cy="404812"/>
          </a:xfrm>
          <a:prstGeom prst="rect">
            <a:avLst/>
          </a:prstGeom>
          <a:noFill/>
          <a:ln>
            <a:noFill/>
          </a:ln>
        </p:spPr>
      </p:pic>
      <p:pic>
        <p:nvPicPr>
          <p:cNvPr id="551" name="Google Shape;551;p44"/>
          <p:cNvPicPr preferRelativeResize="0"/>
          <p:nvPr/>
        </p:nvPicPr>
        <p:blipFill rotWithShape="1">
          <a:blip r:embed="rId3">
            <a:alphaModFix/>
          </a:blip>
          <a:srcRect b="0" l="0" r="0" t="0"/>
          <a:stretch/>
        </p:blipFill>
        <p:spPr>
          <a:xfrm>
            <a:off x="0" y="0"/>
            <a:ext cx="9144001" cy="692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pic>
        <p:nvPicPr>
          <p:cNvPr id="91" name="Google Shape;91;p18"/>
          <p:cNvPicPr preferRelativeResize="0"/>
          <p:nvPr/>
        </p:nvPicPr>
        <p:blipFill rotWithShape="1">
          <a:blip r:embed="rId3">
            <a:alphaModFix/>
          </a:blip>
          <a:srcRect b="0" l="0" r="0" t="0"/>
          <a:stretch/>
        </p:blipFill>
        <p:spPr>
          <a:xfrm>
            <a:off x="0" y="0"/>
            <a:ext cx="9144001" cy="765175"/>
          </a:xfrm>
          <a:prstGeom prst="rect">
            <a:avLst/>
          </a:prstGeom>
          <a:noFill/>
          <a:ln>
            <a:noFill/>
          </a:ln>
        </p:spPr>
      </p:pic>
      <p:sp>
        <p:nvSpPr>
          <p:cNvPr id="92" name="Google Shape;92;p18"/>
          <p:cNvSpPr txBox="1"/>
          <p:nvPr>
            <p:ph idx="4294967295" type="subTitle"/>
          </p:nvPr>
        </p:nvSpPr>
        <p:spPr>
          <a:xfrm>
            <a:off x="311150" y="44450"/>
            <a:ext cx="8521800" cy="10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US" sz="2800">
                <a:solidFill>
                  <a:srgbClr val="595959"/>
                </a:solidFill>
              </a:rPr>
              <a:t>Objectif du projet</a:t>
            </a:r>
            <a:endParaRPr/>
          </a:p>
        </p:txBody>
      </p:sp>
      <p:sp>
        <p:nvSpPr>
          <p:cNvPr id="93" name="Google Shape;93;p18"/>
          <p:cNvSpPr txBox="1"/>
          <p:nvPr/>
        </p:nvSpPr>
        <p:spPr>
          <a:xfrm>
            <a:off x="661987" y="1541462"/>
            <a:ext cx="7697700" cy="475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None/>
            </a:pPr>
            <a:r>
              <a:t/>
            </a:r>
            <a:endParaRPr b="0" i="0" sz="1800" u="none">
              <a:solidFill>
                <a:srgbClr val="000000"/>
              </a:solidFill>
              <a:latin typeface="Arial"/>
              <a:ea typeface="Arial"/>
              <a:cs typeface="Arial"/>
              <a:sym typeface="Arial"/>
            </a:endParaRPr>
          </a:p>
          <a:p>
            <a:pPr indent="0" lvl="0" marL="0" rtl="0" algn="just">
              <a:lnSpc>
                <a:spcPct val="115000"/>
              </a:lnSpc>
              <a:spcBef>
                <a:spcPts val="0"/>
              </a:spcBef>
              <a:spcAft>
                <a:spcPts val="0"/>
              </a:spcAft>
              <a:buClr>
                <a:schemeClr val="dk1"/>
              </a:buClr>
              <a:buSzPts val="1100"/>
              <a:buFont typeface="Arial"/>
              <a:buNone/>
            </a:pPr>
            <a:r>
              <a:rPr lang="en-US" sz="1800">
                <a:solidFill>
                  <a:schemeClr val="dk1"/>
                </a:solidFill>
              </a:rPr>
              <a:t>“L’objectif du projet est la création d’une application permettant de proposer un itinéraire selon certains critères.</a:t>
            </a:r>
            <a:endParaRPr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i="1" lang="en-US" sz="1800">
                <a:solidFill>
                  <a:schemeClr val="dk1"/>
                </a:solidFill>
              </a:rPr>
              <a:t>L’utilisateur de l’application choisit des zones / points d’intérêt à visiter lors de son prochain voyage, ainsi que la durée du séjour et l’app lui propose un itinéraire détaillé optimisant son temps de voyage et de séjour.</a:t>
            </a:r>
            <a:endParaRPr i="1"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i="1"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i="1" lang="en-US" sz="1800">
                <a:solidFill>
                  <a:schemeClr val="dk1"/>
                </a:solidFill>
              </a:rPr>
              <a:t>Le projet peut être éventuellement amélioré en se basant également sur les catégories des lieux choisis, ou les notes présentes sur TripAdvisor (par exemple)”</a:t>
            </a:r>
            <a:endParaRPr i="1" sz="1800">
              <a:solidFill>
                <a:schemeClr val="dk1"/>
              </a:solidFill>
            </a:endParaRPr>
          </a:p>
          <a:p>
            <a:pPr indent="-317500" lvl="0" marL="457200" marR="0" rtl="0" algn="l">
              <a:lnSpc>
                <a:spcPct val="100000"/>
              </a:lnSpc>
              <a:spcBef>
                <a:spcPts val="0"/>
              </a:spcBef>
              <a:spcAft>
                <a:spcPts val="0"/>
              </a:spcAft>
              <a:buClr>
                <a:srgbClr val="000000"/>
              </a:buClr>
              <a:buSzPts val="1400"/>
              <a:buFont typeface="Arial"/>
              <a:buNone/>
            </a:pPr>
            <a:r>
              <a:t/>
            </a:r>
            <a:endParaRPr sz="1800"/>
          </a:p>
          <a:p>
            <a:pPr indent="-317500" lvl="0" marL="457200" marR="0" rtl="0" algn="l">
              <a:lnSpc>
                <a:spcPct val="100000"/>
              </a:lnSpc>
              <a:spcBef>
                <a:spcPts val="0"/>
              </a:spcBef>
              <a:spcAft>
                <a:spcPts val="0"/>
              </a:spcAft>
              <a:buClr>
                <a:srgbClr val="000000"/>
              </a:buClr>
              <a:buSzPts val="1400"/>
              <a:buFont typeface="Arial"/>
              <a:buNone/>
            </a:pPr>
            <a:r>
              <a:t/>
            </a:r>
            <a:endParaRPr b="0" i="0" sz="1800" u="non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800"/>
          </a:p>
        </p:txBody>
      </p:sp>
      <p:sp>
        <p:nvSpPr>
          <p:cNvPr id="94" name="Google Shape;94;p18"/>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 name="Shape 555"/>
        <p:cNvGrpSpPr/>
        <p:nvPr/>
      </p:nvGrpSpPr>
      <p:grpSpPr>
        <a:xfrm>
          <a:off x="0" y="0"/>
          <a:ext cx="0" cy="0"/>
          <a:chOff x="0" y="0"/>
          <a:chExt cx="0" cy="0"/>
        </a:xfrm>
      </p:grpSpPr>
      <p:pic>
        <p:nvPicPr>
          <p:cNvPr id="556" name="Google Shape;556;p45"/>
          <p:cNvPicPr preferRelativeResize="0"/>
          <p:nvPr/>
        </p:nvPicPr>
        <p:blipFill rotWithShape="1">
          <a:blip r:embed="rId3">
            <a:alphaModFix/>
          </a:blip>
          <a:srcRect b="0" l="0" r="0" t="0"/>
          <a:stretch/>
        </p:blipFill>
        <p:spPr>
          <a:xfrm>
            <a:off x="0" y="0"/>
            <a:ext cx="9144001" cy="692150"/>
          </a:xfrm>
          <a:prstGeom prst="rect">
            <a:avLst/>
          </a:prstGeom>
          <a:noFill/>
          <a:ln>
            <a:noFill/>
          </a:ln>
        </p:spPr>
      </p:pic>
      <p:sp>
        <p:nvSpPr>
          <p:cNvPr id="557" name="Google Shape;557;p45"/>
          <p:cNvSpPr txBox="1"/>
          <p:nvPr>
            <p:ph idx="4294967295" type="subTitle"/>
          </p:nvPr>
        </p:nvSpPr>
        <p:spPr>
          <a:xfrm>
            <a:off x="311150" y="120650"/>
            <a:ext cx="8521700" cy="105886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595959"/>
                </a:solidFill>
                <a:latin typeface="Arial"/>
                <a:ea typeface="Arial"/>
                <a:cs typeface="Arial"/>
                <a:sym typeface="Arial"/>
              </a:rPr>
              <a:t>Pistes d’améliorations</a:t>
            </a:r>
            <a:endParaRPr/>
          </a:p>
        </p:txBody>
      </p:sp>
      <p:sp>
        <p:nvSpPr>
          <p:cNvPr id="558" name="Google Shape;558;p45"/>
          <p:cNvSpPr txBox="1"/>
          <p:nvPr/>
        </p:nvSpPr>
        <p:spPr>
          <a:xfrm>
            <a:off x="627062" y="1416050"/>
            <a:ext cx="7874100" cy="3201600"/>
          </a:xfrm>
          <a:prstGeom prst="rect">
            <a:avLst/>
          </a:prstGeom>
          <a:noFill/>
          <a:ln>
            <a:noFill/>
          </a:ln>
        </p:spPr>
        <p:txBody>
          <a:bodyPr anchorCtr="0" anchor="t" bIns="91425" lIns="91425" spcFirstLastPara="1" rIns="91425" wrap="square" tIns="91425">
            <a:spAutoFit/>
          </a:bodyPr>
          <a:lstStyle/>
          <a:p>
            <a:pPr indent="-342900" lvl="0" marL="482600" marR="0" rtl="0" algn="l">
              <a:lnSpc>
                <a:spcPct val="100000"/>
              </a:lnSpc>
              <a:spcBef>
                <a:spcPts val="0"/>
              </a:spcBef>
              <a:spcAft>
                <a:spcPts val="0"/>
              </a:spcAft>
              <a:buClr>
                <a:srgbClr val="000000"/>
              </a:buClr>
              <a:buSzPts val="100"/>
              <a:buFont typeface="Arial"/>
              <a:buAutoNum type="arabicPeriod"/>
            </a:pPr>
            <a:r>
              <a:rPr lang="en-US"/>
              <a:t>1. </a:t>
            </a:r>
            <a:r>
              <a:rPr b="0" i="0" lang="en-US" sz="1400" u="none">
                <a:solidFill>
                  <a:srgbClr val="000000"/>
                </a:solidFill>
                <a:latin typeface="Arial"/>
                <a:ea typeface="Arial"/>
                <a:cs typeface="Arial"/>
                <a:sym typeface="Arial"/>
              </a:rPr>
              <a:t>Automatisation de toutes les tâches (mise à jour de la BDD, base de données non locale, définition des incontournables…)</a:t>
            </a:r>
            <a:endParaRPr/>
          </a:p>
          <a:p>
            <a:pPr indent="-254000" lvl="0" marL="4826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42900" lvl="0" marL="482600" marR="0" rtl="0" algn="l">
              <a:lnSpc>
                <a:spcPct val="100000"/>
              </a:lnSpc>
              <a:spcBef>
                <a:spcPts val="0"/>
              </a:spcBef>
              <a:spcAft>
                <a:spcPts val="0"/>
              </a:spcAft>
              <a:buClr>
                <a:srgbClr val="000000"/>
              </a:buClr>
              <a:buSzPts val="100"/>
              <a:buFont typeface="Arial"/>
              <a:buAutoNum type="arabicPeriod"/>
            </a:pPr>
            <a:r>
              <a:rPr lang="en-US"/>
              <a:t>2. </a:t>
            </a:r>
            <a:r>
              <a:rPr b="0" i="0" lang="en-US" sz="1400" u="none">
                <a:solidFill>
                  <a:srgbClr val="000000"/>
                </a:solidFill>
                <a:latin typeface="Arial"/>
                <a:ea typeface="Arial"/>
                <a:cs typeface="Arial"/>
                <a:sym typeface="Arial"/>
              </a:rPr>
              <a:t>Ajout de toutes les régions de France (conditionnel à l’automatisation)</a:t>
            </a:r>
            <a:endParaRPr/>
          </a:p>
          <a:p>
            <a:pPr indent="-254000" lvl="0" marL="4826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42900" lvl="0" marL="482600" marR="0" rtl="0" algn="l">
              <a:lnSpc>
                <a:spcPct val="100000"/>
              </a:lnSpc>
              <a:spcBef>
                <a:spcPts val="0"/>
              </a:spcBef>
              <a:spcAft>
                <a:spcPts val="0"/>
              </a:spcAft>
              <a:buClr>
                <a:srgbClr val="000000"/>
              </a:buClr>
              <a:buSzPts val="100"/>
              <a:buFont typeface="Arial"/>
              <a:buAutoNum type="arabicPeriod"/>
            </a:pPr>
            <a:r>
              <a:rPr lang="en-US"/>
              <a:t>3. </a:t>
            </a:r>
            <a:r>
              <a:rPr b="0" i="0" lang="en-US" sz="1400" u="none">
                <a:solidFill>
                  <a:srgbClr val="000000"/>
                </a:solidFill>
                <a:latin typeface="Arial"/>
                <a:ea typeface="Arial"/>
                <a:cs typeface="Arial"/>
                <a:sym typeface="Arial"/>
              </a:rPr>
              <a:t>Intégration des données de t</a:t>
            </a:r>
            <a:r>
              <a:rPr lang="en-US"/>
              <a:t>rajet par route</a:t>
            </a:r>
            <a:r>
              <a:rPr b="0" i="0" lang="en-US" sz="1400" u="none">
                <a:solidFill>
                  <a:srgbClr val="000000"/>
                </a:solidFill>
                <a:latin typeface="Arial"/>
                <a:ea typeface="Arial"/>
                <a:cs typeface="Arial"/>
                <a:sym typeface="Arial"/>
              </a:rPr>
              <a:t> (API Open-street, Google-map…)</a:t>
            </a:r>
            <a:endParaRPr/>
          </a:p>
          <a:p>
            <a:pPr indent="-254000" lvl="0" marL="4826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42900" lvl="0" marL="482600" marR="0" rtl="0" algn="l">
              <a:lnSpc>
                <a:spcPct val="100000"/>
              </a:lnSpc>
              <a:spcBef>
                <a:spcPts val="0"/>
              </a:spcBef>
              <a:spcAft>
                <a:spcPts val="0"/>
              </a:spcAft>
              <a:buClr>
                <a:srgbClr val="000000"/>
              </a:buClr>
              <a:buSzPts val="100"/>
              <a:buFont typeface="Arial"/>
              <a:buAutoNum type="arabicPeriod"/>
            </a:pPr>
            <a:r>
              <a:rPr lang="en-US"/>
              <a:t>4. </a:t>
            </a:r>
            <a:r>
              <a:rPr b="0" i="0" lang="en-US" sz="1400" u="none">
                <a:solidFill>
                  <a:srgbClr val="000000"/>
                </a:solidFill>
                <a:latin typeface="Arial"/>
                <a:ea typeface="Arial"/>
                <a:cs typeface="Arial"/>
                <a:sym typeface="Arial"/>
              </a:rPr>
              <a:t>Algorithme ML de calcul d’itinéraires </a:t>
            </a:r>
            <a:r>
              <a:rPr lang="en-US"/>
              <a:t>basé sur les données de trajet par route</a:t>
            </a:r>
            <a:endParaRPr/>
          </a:p>
          <a:p>
            <a:pPr indent="-254000" lvl="0" marL="4826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42900" lvl="0" marL="482600" marR="0" rtl="0" algn="l">
              <a:lnSpc>
                <a:spcPct val="100000"/>
              </a:lnSpc>
              <a:spcBef>
                <a:spcPts val="0"/>
              </a:spcBef>
              <a:spcAft>
                <a:spcPts val="0"/>
              </a:spcAft>
              <a:buClr>
                <a:srgbClr val="000000"/>
              </a:buClr>
              <a:buSzPts val="100"/>
              <a:buFont typeface="Arial"/>
              <a:buAutoNum type="arabicPeriod"/>
            </a:pPr>
            <a:r>
              <a:rPr lang="en-US"/>
              <a:t>5. </a:t>
            </a:r>
            <a:r>
              <a:rPr b="0" i="0" lang="en-US" sz="1400" u="none">
                <a:solidFill>
                  <a:srgbClr val="000000"/>
                </a:solidFill>
                <a:latin typeface="Arial"/>
                <a:ea typeface="Arial"/>
                <a:cs typeface="Arial"/>
                <a:sym typeface="Arial"/>
              </a:rPr>
              <a:t>Intégration des notes Tripadvisor pour pondérer le choix des POI dans la création de l’itinéraire</a:t>
            </a:r>
            <a:endParaRPr/>
          </a:p>
          <a:p>
            <a:pPr indent="-254000" lvl="0" marL="4826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254000" lvl="0" marL="4826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342900" lvl="0" marL="482600" marR="0" rtl="0" algn="l">
              <a:lnSpc>
                <a:spcPct val="100000"/>
              </a:lnSpc>
              <a:spcBef>
                <a:spcPts val="0"/>
              </a:spcBef>
              <a:spcAft>
                <a:spcPts val="0"/>
              </a:spcAft>
              <a:buClr>
                <a:srgbClr val="000000"/>
              </a:buClr>
              <a:buSzPts val="100"/>
              <a:buFont typeface="Arial"/>
              <a:buAutoNum type="arabicPeriod"/>
            </a:pPr>
            <a:r>
              <a:rPr b="0" i="0" lang="en-US" sz="1400" u="none">
                <a:solidFill>
                  <a:srgbClr val="000000"/>
                </a:solidFill>
                <a:latin typeface="Arial"/>
                <a:ea typeface="Arial"/>
                <a:cs typeface="Arial"/>
                <a:sym typeface="Arial"/>
              </a:rPr>
              <a:t>Point ouvert : Base de données principale de type SQL ?</a:t>
            </a:r>
            <a:endParaRPr/>
          </a:p>
        </p:txBody>
      </p:sp>
      <p:sp>
        <p:nvSpPr>
          <p:cNvPr id="559" name="Google Shape;559;p45"/>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pic>
        <p:nvPicPr>
          <p:cNvPr id="99" name="Google Shape;99;p19"/>
          <p:cNvPicPr preferRelativeResize="0"/>
          <p:nvPr/>
        </p:nvPicPr>
        <p:blipFill rotWithShape="1">
          <a:blip r:embed="rId3">
            <a:alphaModFix/>
          </a:blip>
          <a:srcRect b="0" l="0" r="0" t="0"/>
          <a:stretch/>
        </p:blipFill>
        <p:spPr>
          <a:xfrm>
            <a:off x="0" y="0"/>
            <a:ext cx="9144001" cy="692150"/>
          </a:xfrm>
          <a:prstGeom prst="rect">
            <a:avLst/>
          </a:prstGeom>
          <a:noFill/>
          <a:ln>
            <a:noFill/>
          </a:ln>
        </p:spPr>
      </p:pic>
      <p:sp>
        <p:nvSpPr>
          <p:cNvPr id="100" name="Google Shape;100;p19"/>
          <p:cNvSpPr txBox="1"/>
          <p:nvPr>
            <p:ph idx="4294967295" type="subTitle"/>
          </p:nvPr>
        </p:nvSpPr>
        <p:spPr>
          <a:xfrm>
            <a:off x="-286000" y="1325475"/>
            <a:ext cx="8521800" cy="1059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rgbClr val="595959"/>
                </a:solidFill>
                <a:latin typeface="Arial"/>
                <a:ea typeface="Arial"/>
                <a:cs typeface="Arial"/>
                <a:sym typeface="Arial"/>
              </a:rPr>
              <a:t>                        Architecture</a:t>
            </a:r>
            <a:endParaRPr/>
          </a:p>
        </p:txBody>
      </p:sp>
      <p:pic>
        <p:nvPicPr>
          <p:cNvPr id="101" name="Google Shape;101;p19"/>
          <p:cNvPicPr preferRelativeResize="0"/>
          <p:nvPr/>
        </p:nvPicPr>
        <p:blipFill rotWithShape="1">
          <a:blip r:embed="rId4">
            <a:alphaModFix/>
          </a:blip>
          <a:srcRect b="0" l="0" r="0" t="0"/>
          <a:stretch/>
        </p:blipFill>
        <p:spPr>
          <a:xfrm>
            <a:off x="999067" y="831850"/>
            <a:ext cx="7012558" cy="6056300"/>
          </a:xfrm>
          <a:prstGeom prst="rect">
            <a:avLst/>
          </a:prstGeom>
          <a:noFill/>
          <a:ln>
            <a:noFill/>
          </a:ln>
        </p:spPr>
      </p:pic>
      <p:sp>
        <p:nvSpPr>
          <p:cNvPr id="102" name="Google Shape;102;p19"/>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3" name="Google Shape;103;p19"/>
          <p:cNvSpPr txBox="1"/>
          <p:nvPr/>
        </p:nvSpPr>
        <p:spPr>
          <a:xfrm>
            <a:off x="3001500" y="99525"/>
            <a:ext cx="52113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2800"/>
              <a:buFont typeface="Arial"/>
              <a:buNone/>
            </a:pPr>
            <a:r>
              <a:rPr lang="en-US" sz="2800">
                <a:solidFill>
                  <a:srgbClr val="595959"/>
                </a:solidFill>
              </a:rPr>
              <a:t>Architecture</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sp>
        <p:nvSpPr>
          <p:cNvPr id="108" name="Google Shape;108;p20"/>
          <p:cNvSpPr txBox="1"/>
          <p:nvPr>
            <p:ph idx="4294967295" type="ctrTitle"/>
          </p:nvPr>
        </p:nvSpPr>
        <p:spPr>
          <a:xfrm>
            <a:off x="266700" y="2062162"/>
            <a:ext cx="8521700" cy="273367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lang="en-US" sz="5200"/>
              <a:t>Récolte et traitement des </a:t>
            </a:r>
            <a:r>
              <a:rPr b="0" i="0" lang="en-US" sz="5200" u="none" cap="none" strike="noStrike">
                <a:solidFill>
                  <a:srgbClr val="000000"/>
                </a:solidFill>
                <a:latin typeface="Arial"/>
                <a:ea typeface="Arial"/>
                <a:cs typeface="Arial"/>
                <a:sym typeface="Arial"/>
              </a:rPr>
              <a:t>données</a:t>
            </a:r>
            <a:endParaRPr/>
          </a:p>
        </p:txBody>
      </p:sp>
      <p:sp>
        <p:nvSpPr>
          <p:cNvPr id="109" name="Google Shape;109;p20"/>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0" name="Google Shape;110;p20"/>
          <p:cNvPicPr preferRelativeResize="0"/>
          <p:nvPr/>
        </p:nvPicPr>
        <p:blipFill rotWithShape="1">
          <a:blip r:embed="rId3">
            <a:alphaModFix/>
          </a:blip>
          <a:srcRect b="0" l="0" r="0" t="0"/>
          <a:stretch/>
        </p:blipFill>
        <p:spPr>
          <a:xfrm>
            <a:off x="0" y="0"/>
            <a:ext cx="9144001" cy="692150"/>
          </a:xfrm>
          <a:prstGeom prst="rect">
            <a:avLst/>
          </a:prstGeom>
          <a:noFill/>
          <a:ln>
            <a:noFill/>
          </a:ln>
        </p:spPr>
      </p:pic>
      <p:pic>
        <p:nvPicPr>
          <p:cNvPr id="111" name="Google Shape;111;p20"/>
          <p:cNvPicPr preferRelativeResize="0"/>
          <p:nvPr/>
        </p:nvPicPr>
        <p:blipFill rotWithShape="1">
          <a:blip r:embed="rId3">
            <a:alphaModFix/>
          </a:blip>
          <a:srcRect b="0" l="0" r="0" t="0"/>
          <a:stretch/>
        </p:blipFill>
        <p:spPr>
          <a:xfrm>
            <a:off x="0" y="6453187"/>
            <a:ext cx="9144001" cy="4048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b="0" l="0" r="0" t="0"/>
          <a:stretch/>
        </p:blipFill>
        <p:spPr>
          <a:xfrm>
            <a:off x="0" y="0"/>
            <a:ext cx="9144001" cy="692150"/>
          </a:xfrm>
          <a:prstGeom prst="rect">
            <a:avLst/>
          </a:prstGeom>
          <a:noFill/>
          <a:ln>
            <a:noFill/>
          </a:ln>
        </p:spPr>
      </p:pic>
      <p:sp>
        <p:nvSpPr>
          <p:cNvPr id="117" name="Google Shape;117;p21"/>
          <p:cNvSpPr txBox="1"/>
          <p:nvPr>
            <p:ph idx="4294967295" type="subTitle"/>
          </p:nvPr>
        </p:nvSpPr>
        <p:spPr>
          <a:xfrm>
            <a:off x="311150" y="120650"/>
            <a:ext cx="8521700" cy="105886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en-US" sz="2800">
                <a:solidFill>
                  <a:srgbClr val="595959"/>
                </a:solidFill>
              </a:rPr>
              <a:t>Importation des données</a:t>
            </a:r>
            <a:endParaRPr>
              <a:solidFill>
                <a:schemeClr val="dk1"/>
              </a:solidFill>
            </a:endParaRPr>
          </a:p>
          <a:p>
            <a:pPr indent="0" lvl="0" marL="0" marR="0" rtl="0" algn="ctr">
              <a:lnSpc>
                <a:spcPct val="100000"/>
              </a:lnSpc>
              <a:spcBef>
                <a:spcPts val="0"/>
              </a:spcBef>
              <a:spcAft>
                <a:spcPts val="0"/>
              </a:spcAft>
              <a:buClr>
                <a:srgbClr val="000000"/>
              </a:buClr>
              <a:buSzPts val="2800"/>
              <a:buFont typeface="Arial"/>
              <a:buNone/>
            </a:pPr>
            <a:r>
              <a:t/>
            </a:r>
            <a:endParaRPr/>
          </a:p>
        </p:txBody>
      </p:sp>
      <p:sp>
        <p:nvSpPr>
          <p:cNvPr id="118" name="Google Shape;118;p21"/>
          <p:cNvSpPr txBox="1"/>
          <p:nvPr/>
        </p:nvSpPr>
        <p:spPr>
          <a:xfrm>
            <a:off x="371475" y="2432050"/>
            <a:ext cx="2054225" cy="1096962"/>
          </a:xfrm>
          <a:prstGeom prst="rect">
            <a:avLst/>
          </a:prstGeom>
          <a:solidFill>
            <a:srgbClr val="8EB6F8"/>
          </a:solidFill>
          <a:ln cap="flat" cmpd="sng" w="9525">
            <a:solidFill>
              <a:srgbClr val="3C81F3"/>
            </a:solidFill>
            <a:prstDash val="solid"/>
            <a:miter lim="800000"/>
            <a:headEnd len="sm" w="sm" type="none"/>
            <a:tailEnd len="sm" w="sm" type="none"/>
          </a:ln>
          <a:effectLst>
            <a:outerShdw blurRad="6350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Site :            DATAtourisme</a:t>
            </a:r>
            <a:endParaRPr/>
          </a:p>
          <a:p>
            <a:pPr indent="0" lvl="0" marL="0" marR="0" rtl="0" algn="l">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Forme :        1 JSON par POI</a:t>
            </a:r>
            <a:endParaRPr/>
          </a:p>
          <a:p>
            <a:pPr indent="0" lvl="0" marL="0" marR="0" rtl="0" algn="l">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Accès :         téléchargement</a:t>
            </a:r>
            <a:endParaRPr/>
          </a:p>
        </p:txBody>
      </p:sp>
      <p:sp>
        <p:nvSpPr>
          <p:cNvPr id="119" name="Google Shape;119;p21"/>
          <p:cNvSpPr txBox="1"/>
          <p:nvPr/>
        </p:nvSpPr>
        <p:spPr>
          <a:xfrm>
            <a:off x="2522537" y="2432050"/>
            <a:ext cx="2025650" cy="1096962"/>
          </a:xfrm>
          <a:prstGeom prst="rect">
            <a:avLst/>
          </a:prstGeom>
          <a:solidFill>
            <a:srgbClr val="8EB6F8"/>
          </a:solidFill>
          <a:ln cap="flat" cmpd="sng" w="9525">
            <a:solidFill>
              <a:srgbClr val="3C81F3"/>
            </a:solidFill>
            <a:prstDash val="solid"/>
            <a:miter lim="800000"/>
            <a:headEnd len="sm" w="sm" type="none"/>
            <a:tailEnd len="sm" w="sm" type="none"/>
          </a:ln>
          <a:effectLst>
            <a:outerShdw blurRad="6350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Site :           DATAtourisme</a:t>
            </a:r>
            <a:endParaRPr/>
          </a:p>
          <a:p>
            <a:pPr indent="0" lvl="0" marL="0" marR="0" rtl="0" algn="l">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Forme :       fichier csv unique</a:t>
            </a:r>
            <a:endParaRPr/>
          </a:p>
          <a:p>
            <a:pPr indent="0" lvl="0" marL="0" marR="0" rtl="0" algn="l">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Accès :        téléchargement</a:t>
            </a:r>
            <a:endParaRPr/>
          </a:p>
        </p:txBody>
      </p:sp>
      <p:sp>
        <p:nvSpPr>
          <p:cNvPr id="120" name="Google Shape;120;p21"/>
          <p:cNvSpPr txBox="1"/>
          <p:nvPr/>
        </p:nvSpPr>
        <p:spPr>
          <a:xfrm>
            <a:off x="4645025" y="2432050"/>
            <a:ext cx="2025650" cy="1096962"/>
          </a:xfrm>
          <a:prstGeom prst="rect">
            <a:avLst/>
          </a:prstGeom>
          <a:solidFill>
            <a:srgbClr val="8EB6F8"/>
          </a:solidFill>
          <a:ln cap="flat" cmpd="sng" w="9525">
            <a:solidFill>
              <a:srgbClr val="3C81F3"/>
            </a:solidFill>
            <a:prstDash val="solid"/>
            <a:miter lim="800000"/>
            <a:headEnd len="sm" w="sm" type="none"/>
            <a:tailEnd len="sm" w="sm" type="none"/>
          </a:ln>
          <a:effectLst>
            <a:outerShdw blurRad="6350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Site :           DATAtourisme</a:t>
            </a:r>
            <a:endParaRPr/>
          </a:p>
          <a:p>
            <a:pPr indent="0" lvl="0" marL="0" marR="0" rtl="0" algn="l">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Forme :       API</a:t>
            </a:r>
            <a:endParaRPr/>
          </a:p>
          <a:p>
            <a:pPr indent="0" lvl="0" marL="0" marR="0" rtl="0" algn="l">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Accès :        requètes curl</a:t>
            </a:r>
            <a:endParaRPr/>
          </a:p>
        </p:txBody>
      </p:sp>
      <p:sp>
        <p:nvSpPr>
          <p:cNvPr id="121" name="Google Shape;121;p21"/>
          <p:cNvSpPr txBox="1"/>
          <p:nvPr/>
        </p:nvSpPr>
        <p:spPr>
          <a:xfrm>
            <a:off x="6767512" y="2432050"/>
            <a:ext cx="2025650" cy="1096962"/>
          </a:xfrm>
          <a:prstGeom prst="rect">
            <a:avLst/>
          </a:prstGeom>
          <a:gradFill>
            <a:gsLst>
              <a:gs pos="0">
                <a:srgbClr val="277EFF"/>
              </a:gs>
              <a:gs pos="100000">
                <a:srgbClr val="78A9FF"/>
              </a:gs>
            </a:gsLst>
            <a:lin ang="16200000" scaled="0"/>
          </a:gradFill>
          <a:ln cap="flat" cmpd="sng" w="9525">
            <a:solidFill>
              <a:srgbClr val="3C81F3"/>
            </a:solidFill>
            <a:prstDash val="solid"/>
            <a:miter lim="800000"/>
            <a:headEnd len="sm" w="sm" type="none"/>
            <a:tailEnd len="sm" w="sm" type="none"/>
          </a:ln>
          <a:effectLst>
            <a:outerShdw blurRad="63500" dir="5400000" dist="23000">
              <a:srgbClr val="000000">
                <a:alpha val="3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1100"/>
              <a:buFont typeface="Arial"/>
              <a:buNone/>
            </a:pPr>
            <a:r>
              <a:rPr b="0" i="0" lang="en-US" sz="1100" u="none">
                <a:solidFill>
                  <a:schemeClr val="lt1"/>
                </a:solidFill>
                <a:latin typeface="Arial"/>
                <a:ea typeface="Arial"/>
                <a:cs typeface="Arial"/>
                <a:sym typeface="Arial"/>
              </a:rPr>
              <a:t>Site :           www.datagouv.fr</a:t>
            </a:r>
            <a:endParaRPr/>
          </a:p>
          <a:p>
            <a:pPr indent="0" lvl="0" marL="0" marR="0" rtl="0" algn="l">
              <a:lnSpc>
                <a:spcPct val="100000"/>
              </a:lnSpc>
              <a:spcBef>
                <a:spcPts val="0"/>
              </a:spcBef>
              <a:spcAft>
                <a:spcPts val="0"/>
              </a:spcAft>
              <a:buClr>
                <a:schemeClr val="lt1"/>
              </a:buClr>
              <a:buSzPts val="1100"/>
              <a:buFont typeface="Arial"/>
              <a:buNone/>
            </a:pPr>
            <a:r>
              <a:rPr b="0" i="0" lang="en-US" sz="1100" u="none">
                <a:solidFill>
                  <a:schemeClr val="lt1"/>
                </a:solidFill>
                <a:latin typeface="Arial"/>
                <a:ea typeface="Arial"/>
                <a:cs typeface="Arial"/>
                <a:sym typeface="Arial"/>
              </a:rPr>
              <a:t>Forme :       fichier csv unique</a:t>
            </a:r>
            <a:endParaRPr/>
          </a:p>
          <a:p>
            <a:pPr indent="0" lvl="0" marL="0" marR="0" rtl="0" algn="l">
              <a:lnSpc>
                <a:spcPct val="100000"/>
              </a:lnSpc>
              <a:spcBef>
                <a:spcPts val="0"/>
              </a:spcBef>
              <a:spcAft>
                <a:spcPts val="0"/>
              </a:spcAft>
              <a:buClr>
                <a:schemeClr val="lt1"/>
              </a:buClr>
              <a:buSzPts val="1100"/>
              <a:buFont typeface="Arial"/>
              <a:buNone/>
            </a:pPr>
            <a:r>
              <a:rPr b="0" i="0" lang="en-US" sz="1100" u="none">
                <a:solidFill>
                  <a:schemeClr val="lt1"/>
                </a:solidFill>
                <a:latin typeface="Arial"/>
                <a:ea typeface="Arial"/>
                <a:cs typeface="Arial"/>
                <a:sym typeface="Arial"/>
              </a:rPr>
              <a:t>Accès :        téléchargement</a:t>
            </a:r>
            <a:endParaRPr/>
          </a:p>
        </p:txBody>
      </p:sp>
      <p:sp>
        <p:nvSpPr>
          <p:cNvPr id="122" name="Google Shape;122;p21"/>
          <p:cNvSpPr/>
          <p:nvPr/>
        </p:nvSpPr>
        <p:spPr>
          <a:xfrm>
            <a:off x="1320800" y="3694112"/>
            <a:ext cx="85725" cy="319087"/>
          </a:xfrm>
          <a:prstGeom prst="downArrow">
            <a:avLst>
              <a:gd fmla="val 17708"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23" name="Google Shape;123;p21"/>
          <p:cNvSpPr txBox="1"/>
          <p:nvPr/>
        </p:nvSpPr>
        <p:spPr>
          <a:xfrm>
            <a:off x="371475" y="4113212"/>
            <a:ext cx="2133600" cy="2428875"/>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données supplémentaires (horaires d’ouverture…)</a:t>
            </a:r>
            <a:endParaRPr/>
          </a:p>
          <a:p>
            <a:pPr indent="0" lvl="0" marL="158750" marR="0" rtl="0" algn="l">
              <a:lnSpc>
                <a:spcPct val="100000"/>
              </a:lnSpc>
              <a:spcBef>
                <a:spcPts val="0"/>
              </a:spcBef>
              <a:spcAft>
                <a:spcPts val="0"/>
              </a:spcAft>
              <a:buClr>
                <a:srgbClr val="000000"/>
              </a:buClr>
              <a:buSzPts val="1100"/>
              <a:buFont typeface="Arial"/>
              <a:buNone/>
            </a:pPr>
            <a:r>
              <a:t/>
            </a:r>
            <a:endParaRPr b="0" i="0" sz="1100" u="none">
              <a:solidFill>
                <a:srgbClr val="000000"/>
              </a:solidFill>
              <a:latin typeface="Arial"/>
              <a:ea typeface="Arial"/>
              <a:cs typeface="Arial"/>
              <a:sym typeface="Arial"/>
            </a:endParaRPr>
          </a:p>
          <a:p>
            <a:pPr indent="0" lvl="0" marL="158750" marR="0" rtl="0" algn="l">
              <a:lnSpc>
                <a:spcPct val="100000"/>
              </a:lnSpc>
              <a:spcBef>
                <a:spcPts val="0"/>
              </a:spcBef>
              <a:spcAft>
                <a:spcPts val="0"/>
              </a:spcAft>
              <a:buClr>
                <a:srgbClr val="000000"/>
              </a:buClr>
              <a:buSzPts val="1100"/>
              <a:buFont typeface="Arial"/>
              <a:buNone/>
            </a:pPr>
            <a:r>
              <a:t/>
            </a:r>
            <a:endParaRPr sz="1100"/>
          </a:p>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manipulation de nombreux fichiers</a:t>
            </a:r>
            <a:endParaRPr/>
          </a:p>
          <a:p>
            <a:pPr indent="0" lvl="0" marL="158750" marR="0" rtl="0" algn="l">
              <a:lnSpc>
                <a:spcPct val="100000"/>
              </a:lnSpc>
              <a:spcBef>
                <a:spcPts val="0"/>
              </a:spcBef>
              <a:spcAft>
                <a:spcPts val="0"/>
              </a:spcAft>
              <a:buClr>
                <a:srgbClr val="000000"/>
              </a:buClr>
              <a:buSzPts val="1100"/>
              <a:buFont typeface="Arial"/>
              <a:buNone/>
            </a:pPr>
            <a:r>
              <a:t/>
            </a:r>
            <a:endParaRPr b="0" i="0" sz="1100" u="none">
              <a:solidFill>
                <a:srgbClr val="000000"/>
              </a:solidFill>
              <a:latin typeface="Arial"/>
              <a:ea typeface="Arial"/>
              <a:cs typeface="Arial"/>
              <a:sym typeface="Arial"/>
            </a:endParaRPr>
          </a:p>
          <a:p>
            <a:pPr indent="0" lvl="0" marL="158750" marR="0" rtl="0" algn="l">
              <a:lnSpc>
                <a:spcPct val="100000"/>
              </a:lnSpc>
              <a:spcBef>
                <a:spcPts val="0"/>
              </a:spcBef>
              <a:spcAft>
                <a:spcPts val="0"/>
              </a:spcAft>
              <a:buClr>
                <a:srgbClr val="000000"/>
              </a:buClr>
              <a:buSzPts val="1100"/>
              <a:buFont typeface="Arial"/>
              <a:buNone/>
            </a:pPr>
            <a:r>
              <a:t/>
            </a:r>
            <a:endParaRPr sz="1100"/>
          </a:p>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téléchargement manuel</a:t>
            </a:r>
            <a:endParaRPr/>
          </a:p>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24" name="Google Shape;124;p21"/>
          <p:cNvSpPr/>
          <p:nvPr/>
        </p:nvSpPr>
        <p:spPr>
          <a:xfrm>
            <a:off x="3454400" y="3694112"/>
            <a:ext cx="85725" cy="319087"/>
          </a:xfrm>
          <a:prstGeom prst="downArrow">
            <a:avLst>
              <a:gd fmla="val 17708"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25" name="Google Shape;125;p21"/>
          <p:cNvSpPr txBox="1"/>
          <p:nvPr/>
        </p:nvSpPr>
        <p:spPr>
          <a:xfrm>
            <a:off x="2505075" y="4113212"/>
            <a:ext cx="2054225" cy="2428875"/>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données les moins fournies</a:t>
            </a:r>
            <a:endParaRPr/>
          </a:p>
          <a:p>
            <a:pPr indent="0" lvl="0" marL="0" marR="0" rtl="0" algn="l">
              <a:lnSpc>
                <a:spcPct val="100000"/>
              </a:lnSpc>
              <a:spcBef>
                <a:spcPts val="0"/>
              </a:spcBef>
              <a:spcAft>
                <a:spcPts val="0"/>
              </a:spcAft>
              <a:buClr>
                <a:srgbClr val="000000"/>
              </a:buClr>
              <a:buSzPts val="1100"/>
              <a:buFont typeface="Arial"/>
              <a:buNone/>
            </a:pPr>
            <a:r>
              <a:t/>
            </a:r>
            <a:endParaRPr sz="1100"/>
          </a:p>
          <a:p>
            <a:pPr indent="0" lvl="0" marL="158750" marR="0" rtl="0" algn="l">
              <a:lnSpc>
                <a:spcPct val="100000"/>
              </a:lnSpc>
              <a:spcBef>
                <a:spcPts val="0"/>
              </a:spcBef>
              <a:spcAft>
                <a:spcPts val="0"/>
              </a:spcAft>
              <a:buClr>
                <a:srgbClr val="000000"/>
              </a:buClr>
              <a:buSzPts val="1100"/>
              <a:buFont typeface="Arial"/>
              <a:buNone/>
            </a:pPr>
            <a:r>
              <a:t/>
            </a:r>
            <a:endParaRPr sz="1100"/>
          </a:p>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un seul fichier</a:t>
            </a:r>
            <a:endParaRPr/>
          </a:p>
          <a:p>
            <a:pPr indent="0" lvl="0" marL="158750" marR="0" rtl="0" algn="l">
              <a:lnSpc>
                <a:spcPct val="100000"/>
              </a:lnSpc>
              <a:spcBef>
                <a:spcPts val="0"/>
              </a:spcBef>
              <a:spcAft>
                <a:spcPts val="0"/>
              </a:spcAft>
              <a:buClr>
                <a:srgbClr val="000000"/>
              </a:buClr>
              <a:buSzPts val="1100"/>
              <a:buFont typeface="Arial"/>
              <a:buNone/>
            </a:pPr>
            <a:r>
              <a:t/>
            </a:r>
            <a:endParaRPr b="0" i="0" sz="11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sz="1100"/>
          </a:p>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téléchargement manuel</a:t>
            </a:r>
            <a:endParaRPr/>
          </a:p>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26" name="Google Shape;126;p21"/>
          <p:cNvSpPr/>
          <p:nvPr/>
        </p:nvSpPr>
        <p:spPr>
          <a:xfrm>
            <a:off x="5588000" y="3694112"/>
            <a:ext cx="85725" cy="319087"/>
          </a:xfrm>
          <a:prstGeom prst="downArrow">
            <a:avLst>
              <a:gd fmla="val 17708"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27" name="Google Shape;127;p21"/>
          <p:cNvSpPr txBox="1"/>
          <p:nvPr/>
        </p:nvSpPr>
        <p:spPr>
          <a:xfrm>
            <a:off x="4691062" y="4106862"/>
            <a:ext cx="2052637" cy="2428875"/>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données complètes</a:t>
            </a:r>
            <a:endParaRPr/>
          </a:p>
          <a:p>
            <a:pPr indent="0" lvl="0" marL="158750" marR="0" rtl="0" algn="l">
              <a:lnSpc>
                <a:spcPct val="100000"/>
              </a:lnSpc>
              <a:spcBef>
                <a:spcPts val="0"/>
              </a:spcBef>
              <a:spcAft>
                <a:spcPts val="0"/>
              </a:spcAft>
              <a:buClr>
                <a:srgbClr val="000000"/>
              </a:buClr>
              <a:buSzPts val="1100"/>
              <a:buFont typeface="Arial"/>
              <a:buNone/>
            </a:pPr>
            <a:r>
              <a:t/>
            </a:r>
            <a:endParaRPr b="0" i="0" sz="1100" u="none">
              <a:solidFill>
                <a:srgbClr val="000000"/>
              </a:solidFill>
              <a:latin typeface="Arial"/>
              <a:ea typeface="Arial"/>
              <a:cs typeface="Arial"/>
              <a:sym typeface="Arial"/>
            </a:endParaRPr>
          </a:p>
          <a:p>
            <a:pPr indent="0" lvl="0" marL="158750" marR="0" rtl="0" algn="l">
              <a:lnSpc>
                <a:spcPct val="100000"/>
              </a:lnSpc>
              <a:spcBef>
                <a:spcPts val="0"/>
              </a:spcBef>
              <a:spcAft>
                <a:spcPts val="0"/>
              </a:spcAft>
              <a:buClr>
                <a:srgbClr val="000000"/>
              </a:buClr>
              <a:buSzPts val="1100"/>
              <a:buFont typeface="Arial"/>
              <a:buNone/>
            </a:pPr>
            <a:r>
              <a:t/>
            </a:r>
            <a:endParaRPr sz="1100"/>
          </a:p>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familiarisation à l’API</a:t>
            </a:r>
            <a:endParaRPr/>
          </a:p>
          <a:p>
            <a:pPr indent="0" lvl="0" marL="158750" marR="0" rtl="0" algn="l">
              <a:lnSpc>
                <a:spcPct val="100000"/>
              </a:lnSpc>
              <a:spcBef>
                <a:spcPts val="0"/>
              </a:spcBef>
              <a:spcAft>
                <a:spcPts val="0"/>
              </a:spcAft>
              <a:buClr>
                <a:srgbClr val="000000"/>
              </a:buClr>
              <a:buSzPts val="1100"/>
              <a:buFont typeface="Arial"/>
              <a:buNone/>
            </a:pPr>
            <a:r>
              <a:t/>
            </a:r>
            <a:endParaRPr b="0" i="0" sz="1100" u="none">
              <a:solidFill>
                <a:srgbClr val="000000"/>
              </a:solidFill>
              <a:latin typeface="Arial"/>
              <a:ea typeface="Arial"/>
              <a:cs typeface="Arial"/>
              <a:sym typeface="Arial"/>
            </a:endParaRPr>
          </a:p>
          <a:p>
            <a:pPr indent="0" lvl="0" marL="158750" marR="0" rtl="0" algn="l">
              <a:lnSpc>
                <a:spcPct val="100000"/>
              </a:lnSpc>
              <a:spcBef>
                <a:spcPts val="0"/>
              </a:spcBef>
              <a:spcAft>
                <a:spcPts val="0"/>
              </a:spcAft>
              <a:buClr>
                <a:srgbClr val="000000"/>
              </a:buClr>
              <a:buSzPts val="1100"/>
              <a:buFont typeface="Arial"/>
              <a:buNone/>
            </a:pPr>
            <a:r>
              <a:t/>
            </a:r>
            <a:endParaRPr sz="1100"/>
          </a:p>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accès automatisable</a:t>
            </a:r>
            <a:endParaRPr/>
          </a:p>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28" name="Google Shape;128;p21"/>
          <p:cNvSpPr/>
          <p:nvPr/>
        </p:nvSpPr>
        <p:spPr>
          <a:xfrm>
            <a:off x="7721600" y="3694112"/>
            <a:ext cx="85725" cy="319087"/>
          </a:xfrm>
          <a:prstGeom prst="downArrow">
            <a:avLst>
              <a:gd fmla="val 17708"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29" name="Google Shape;129;p21"/>
          <p:cNvSpPr txBox="1"/>
          <p:nvPr/>
        </p:nvSpPr>
        <p:spPr>
          <a:xfrm>
            <a:off x="6778625" y="4083050"/>
            <a:ext cx="2054225" cy="2430462"/>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données complètes</a:t>
            </a:r>
            <a:endParaRPr/>
          </a:p>
          <a:p>
            <a:pPr indent="0" lvl="0" marL="158750" marR="0" rtl="0" algn="l">
              <a:lnSpc>
                <a:spcPct val="100000"/>
              </a:lnSpc>
              <a:spcBef>
                <a:spcPts val="0"/>
              </a:spcBef>
              <a:spcAft>
                <a:spcPts val="0"/>
              </a:spcAft>
              <a:buClr>
                <a:srgbClr val="000000"/>
              </a:buClr>
              <a:buSzPts val="1100"/>
              <a:buFont typeface="Arial"/>
              <a:buNone/>
            </a:pPr>
            <a:r>
              <a:t/>
            </a:r>
            <a:endParaRPr sz="1100"/>
          </a:p>
          <a:p>
            <a:pPr indent="0" lvl="0" marL="158750" marR="0" rtl="0" algn="l">
              <a:lnSpc>
                <a:spcPct val="100000"/>
              </a:lnSpc>
              <a:spcBef>
                <a:spcPts val="0"/>
              </a:spcBef>
              <a:spcAft>
                <a:spcPts val="0"/>
              </a:spcAft>
              <a:buClr>
                <a:srgbClr val="000000"/>
              </a:buClr>
              <a:buSzPts val="1100"/>
              <a:buFont typeface="Arial"/>
              <a:buNone/>
            </a:pPr>
            <a:r>
              <a:t/>
            </a:r>
            <a:endParaRPr sz="1100"/>
          </a:p>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un seul fichier</a:t>
            </a:r>
            <a:endParaRPr/>
          </a:p>
          <a:p>
            <a:pPr indent="0" lvl="0" marL="158750" marR="0" rtl="0" algn="l">
              <a:lnSpc>
                <a:spcPct val="100000"/>
              </a:lnSpc>
              <a:spcBef>
                <a:spcPts val="0"/>
              </a:spcBef>
              <a:spcAft>
                <a:spcPts val="0"/>
              </a:spcAft>
              <a:buClr>
                <a:srgbClr val="000000"/>
              </a:buClr>
              <a:buSzPts val="1100"/>
              <a:buFont typeface="Arial"/>
              <a:buNone/>
            </a:pPr>
            <a:r>
              <a:t/>
            </a:r>
            <a:endParaRPr sz="1100"/>
          </a:p>
          <a:p>
            <a:pPr indent="0" lvl="0" marL="158750" marR="0" rtl="0" algn="l">
              <a:lnSpc>
                <a:spcPct val="100000"/>
              </a:lnSpc>
              <a:spcBef>
                <a:spcPts val="0"/>
              </a:spcBef>
              <a:spcAft>
                <a:spcPts val="0"/>
              </a:spcAft>
              <a:buClr>
                <a:srgbClr val="000000"/>
              </a:buClr>
              <a:buSzPts val="1100"/>
              <a:buFont typeface="Arial"/>
              <a:buNone/>
            </a:pPr>
            <a:r>
              <a:t/>
            </a:r>
            <a:endParaRPr sz="1100"/>
          </a:p>
          <a:p>
            <a:pPr indent="0" lvl="0" marL="158750" marR="0" rtl="0" algn="l">
              <a:lnSpc>
                <a:spcPct val="100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téléchargement manuel</a:t>
            </a:r>
            <a:endParaRPr/>
          </a:p>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30" name="Google Shape;130;p21"/>
          <p:cNvSpPr txBox="1"/>
          <p:nvPr/>
        </p:nvSpPr>
        <p:spPr>
          <a:xfrm>
            <a:off x="2000250" y="1149350"/>
            <a:ext cx="5575300" cy="53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4 possibilités pour importer les données des POI de la Réunion</a:t>
            </a:r>
            <a:endParaRPr/>
          </a:p>
        </p:txBody>
      </p:sp>
      <p:sp>
        <p:nvSpPr>
          <p:cNvPr id="131" name="Google Shape;131;p21"/>
          <p:cNvSpPr txBox="1"/>
          <p:nvPr/>
        </p:nvSpPr>
        <p:spPr>
          <a:xfrm>
            <a:off x="319087" y="1893887"/>
            <a:ext cx="1214437" cy="53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Approche 1</a:t>
            </a:r>
            <a:endParaRPr/>
          </a:p>
        </p:txBody>
      </p:sp>
      <p:sp>
        <p:nvSpPr>
          <p:cNvPr id="132" name="Google Shape;132;p21"/>
          <p:cNvSpPr txBox="1"/>
          <p:nvPr/>
        </p:nvSpPr>
        <p:spPr>
          <a:xfrm>
            <a:off x="2459037" y="1903412"/>
            <a:ext cx="1214437" cy="53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Approche 2</a:t>
            </a:r>
            <a:endParaRPr/>
          </a:p>
        </p:txBody>
      </p:sp>
      <p:sp>
        <p:nvSpPr>
          <p:cNvPr id="133" name="Google Shape;133;p21"/>
          <p:cNvSpPr txBox="1"/>
          <p:nvPr/>
        </p:nvSpPr>
        <p:spPr>
          <a:xfrm>
            <a:off x="4568825" y="1903412"/>
            <a:ext cx="1214437" cy="53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Approche 3</a:t>
            </a:r>
            <a:endParaRPr/>
          </a:p>
        </p:txBody>
      </p:sp>
      <p:sp>
        <p:nvSpPr>
          <p:cNvPr id="134" name="Google Shape;134;p21"/>
          <p:cNvSpPr txBox="1"/>
          <p:nvPr/>
        </p:nvSpPr>
        <p:spPr>
          <a:xfrm>
            <a:off x="6713537" y="1893887"/>
            <a:ext cx="1214437" cy="53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Approche 4</a:t>
            </a:r>
            <a:endParaRPr/>
          </a:p>
        </p:txBody>
      </p:sp>
      <p:pic>
        <p:nvPicPr>
          <p:cNvPr descr="Coche avec un remplissage uni" id="135" name="Google Shape;135;p21"/>
          <p:cNvPicPr preferRelativeResize="0"/>
          <p:nvPr/>
        </p:nvPicPr>
        <p:blipFill rotWithShape="1">
          <a:blip r:embed="rId4">
            <a:alphaModFix/>
          </a:blip>
          <a:srcRect b="0" l="0" r="0" t="0"/>
          <a:stretch/>
        </p:blipFill>
        <p:spPr>
          <a:xfrm>
            <a:off x="403225" y="4279900"/>
            <a:ext cx="165100" cy="217487"/>
          </a:xfrm>
          <a:prstGeom prst="rect">
            <a:avLst/>
          </a:prstGeom>
          <a:noFill/>
          <a:ln>
            <a:noFill/>
          </a:ln>
        </p:spPr>
      </p:pic>
      <p:pic>
        <p:nvPicPr>
          <p:cNvPr descr="Coche avec un remplissage uni" id="136" name="Google Shape;136;p21"/>
          <p:cNvPicPr preferRelativeResize="0"/>
          <p:nvPr/>
        </p:nvPicPr>
        <p:blipFill rotWithShape="1">
          <a:blip r:embed="rId4">
            <a:alphaModFix/>
          </a:blip>
          <a:srcRect b="0" l="0" r="0" t="0"/>
          <a:stretch/>
        </p:blipFill>
        <p:spPr>
          <a:xfrm>
            <a:off x="2552700" y="4652962"/>
            <a:ext cx="165100" cy="219075"/>
          </a:xfrm>
          <a:prstGeom prst="rect">
            <a:avLst/>
          </a:prstGeom>
          <a:noFill/>
          <a:ln>
            <a:noFill/>
          </a:ln>
        </p:spPr>
      </p:pic>
      <p:pic>
        <p:nvPicPr>
          <p:cNvPr descr="Fermer avec un remplissage uni" id="137" name="Google Shape;137;p21"/>
          <p:cNvPicPr preferRelativeResize="0"/>
          <p:nvPr/>
        </p:nvPicPr>
        <p:blipFill rotWithShape="1">
          <a:blip r:embed="rId5">
            <a:alphaModFix/>
          </a:blip>
          <a:srcRect b="0" l="0" r="0" t="0"/>
          <a:stretch/>
        </p:blipFill>
        <p:spPr>
          <a:xfrm>
            <a:off x="403225" y="4849812"/>
            <a:ext cx="165100" cy="219075"/>
          </a:xfrm>
          <a:prstGeom prst="rect">
            <a:avLst/>
          </a:prstGeom>
          <a:noFill/>
          <a:ln>
            <a:noFill/>
          </a:ln>
        </p:spPr>
      </p:pic>
      <p:pic>
        <p:nvPicPr>
          <p:cNvPr descr="Fermer avec un remplissage uni" id="138" name="Google Shape;138;p21"/>
          <p:cNvPicPr preferRelativeResize="0"/>
          <p:nvPr/>
        </p:nvPicPr>
        <p:blipFill rotWithShape="1">
          <a:blip r:embed="rId5">
            <a:alphaModFix/>
          </a:blip>
          <a:srcRect b="0" l="0" r="0" t="0"/>
          <a:stretch/>
        </p:blipFill>
        <p:spPr>
          <a:xfrm>
            <a:off x="401637" y="5524500"/>
            <a:ext cx="165100" cy="220662"/>
          </a:xfrm>
          <a:prstGeom prst="rect">
            <a:avLst/>
          </a:prstGeom>
          <a:noFill/>
          <a:ln>
            <a:noFill/>
          </a:ln>
        </p:spPr>
      </p:pic>
      <p:pic>
        <p:nvPicPr>
          <p:cNvPr descr="Fermer avec un remplissage uni" id="139" name="Google Shape;139;p21"/>
          <p:cNvPicPr preferRelativeResize="0"/>
          <p:nvPr/>
        </p:nvPicPr>
        <p:blipFill rotWithShape="1">
          <a:blip r:embed="rId5">
            <a:alphaModFix/>
          </a:blip>
          <a:srcRect b="0" l="0" r="0" t="0"/>
          <a:stretch/>
        </p:blipFill>
        <p:spPr>
          <a:xfrm>
            <a:off x="2565400" y="4186237"/>
            <a:ext cx="165100" cy="220662"/>
          </a:xfrm>
          <a:prstGeom prst="rect">
            <a:avLst/>
          </a:prstGeom>
          <a:noFill/>
          <a:ln>
            <a:noFill/>
          </a:ln>
        </p:spPr>
      </p:pic>
      <p:pic>
        <p:nvPicPr>
          <p:cNvPr descr="Fermer avec un remplissage uni" id="140" name="Google Shape;140;p21"/>
          <p:cNvPicPr preferRelativeResize="0"/>
          <p:nvPr/>
        </p:nvPicPr>
        <p:blipFill rotWithShape="1">
          <a:blip r:embed="rId5">
            <a:alphaModFix/>
          </a:blip>
          <a:srcRect b="0" l="0" r="0" t="0"/>
          <a:stretch/>
        </p:blipFill>
        <p:spPr>
          <a:xfrm>
            <a:off x="2557462" y="5233987"/>
            <a:ext cx="165100" cy="220662"/>
          </a:xfrm>
          <a:prstGeom prst="rect">
            <a:avLst/>
          </a:prstGeom>
          <a:noFill/>
          <a:ln>
            <a:noFill/>
          </a:ln>
        </p:spPr>
      </p:pic>
      <p:pic>
        <p:nvPicPr>
          <p:cNvPr descr="Coche avec un remplissage uni" id="141" name="Google Shape;141;p21"/>
          <p:cNvPicPr preferRelativeResize="0"/>
          <p:nvPr/>
        </p:nvPicPr>
        <p:blipFill rotWithShape="1">
          <a:blip r:embed="rId4">
            <a:alphaModFix/>
          </a:blip>
          <a:srcRect b="0" l="0" r="0" t="0"/>
          <a:stretch/>
        </p:blipFill>
        <p:spPr>
          <a:xfrm>
            <a:off x="4749800" y="4195762"/>
            <a:ext cx="165100" cy="219075"/>
          </a:xfrm>
          <a:prstGeom prst="rect">
            <a:avLst/>
          </a:prstGeom>
          <a:noFill/>
          <a:ln>
            <a:noFill/>
          </a:ln>
        </p:spPr>
      </p:pic>
      <p:pic>
        <p:nvPicPr>
          <p:cNvPr descr="Coche avec un remplissage uni" id="142" name="Google Shape;142;p21"/>
          <p:cNvPicPr preferRelativeResize="0"/>
          <p:nvPr/>
        </p:nvPicPr>
        <p:blipFill rotWithShape="1">
          <a:blip r:embed="rId4">
            <a:alphaModFix/>
          </a:blip>
          <a:srcRect b="0" l="0" r="0" t="0"/>
          <a:stretch/>
        </p:blipFill>
        <p:spPr>
          <a:xfrm>
            <a:off x="4751387" y="5219700"/>
            <a:ext cx="163512" cy="220662"/>
          </a:xfrm>
          <a:prstGeom prst="rect">
            <a:avLst/>
          </a:prstGeom>
          <a:noFill/>
          <a:ln>
            <a:noFill/>
          </a:ln>
        </p:spPr>
      </p:pic>
      <p:pic>
        <p:nvPicPr>
          <p:cNvPr descr="Coche avec un remplissage uni" id="143" name="Google Shape;143;p21"/>
          <p:cNvPicPr preferRelativeResize="0"/>
          <p:nvPr/>
        </p:nvPicPr>
        <p:blipFill rotWithShape="1">
          <a:blip r:embed="rId4">
            <a:alphaModFix/>
          </a:blip>
          <a:srcRect b="0" l="0" r="0" t="0"/>
          <a:stretch/>
        </p:blipFill>
        <p:spPr>
          <a:xfrm>
            <a:off x="6838950" y="4173537"/>
            <a:ext cx="165100" cy="220662"/>
          </a:xfrm>
          <a:prstGeom prst="rect">
            <a:avLst/>
          </a:prstGeom>
          <a:noFill/>
          <a:ln>
            <a:noFill/>
          </a:ln>
        </p:spPr>
      </p:pic>
      <p:pic>
        <p:nvPicPr>
          <p:cNvPr descr="Coche avec un remplissage uni" id="144" name="Google Shape;144;p21"/>
          <p:cNvPicPr preferRelativeResize="0"/>
          <p:nvPr/>
        </p:nvPicPr>
        <p:blipFill rotWithShape="1">
          <a:blip r:embed="rId4">
            <a:alphaModFix/>
          </a:blip>
          <a:srcRect b="0" l="0" r="0" t="0"/>
          <a:stretch/>
        </p:blipFill>
        <p:spPr>
          <a:xfrm>
            <a:off x="6838950" y="4673600"/>
            <a:ext cx="165100" cy="217487"/>
          </a:xfrm>
          <a:prstGeom prst="rect">
            <a:avLst/>
          </a:prstGeom>
          <a:noFill/>
          <a:ln>
            <a:noFill/>
          </a:ln>
        </p:spPr>
      </p:pic>
      <p:pic>
        <p:nvPicPr>
          <p:cNvPr descr="Fermer avec un remplissage uni" id="145" name="Google Shape;145;p21"/>
          <p:cNvPicPr preferRelativeResize="0"/>
          <p:nvPr/>
        </p:nvPicPr>
        <p:blipFill rotWithShape="1">
          <a:blip r:embed="rId5">
            <a:alphaModFix/>
          </a:blip>
          <a:srcRect b="0" l="0" r="0" t="0"/>
          <a:stretch/>
        </p:blipFill>
        <p:spPr>
          <a:xfrm>
            <a:off x="4749800" y="4705350"/>
            <a:ext cx="165100" cy="217487"/>
          </a:xfrm>
          <a:prstGeom prst="rect">
            <a:avLst/>
          </a:prstGeom>
          <a:noFill/>
          <a:ln>
            <a:noFill/>
          </a:ln>
        </p:spPr>
      </p:pic>
      <p:pic>
        <p:nvPicPr>
          <p:cNvPr descr="Fermer avec un remplissage uni" id="146" name="Google Shape;146;p21"/>
          <p:cNvPicPr preferRelativeResize="0"/>
          <p:nvPr/>
        </p:nvPicPr>
        <p:blipFill rotWithShape="1">
          <a:blip r:embed="rId5">
            <a:alphaModFix/>
          </a:blip>
          <a:srcRect b="0" l="0" r="0" t="0"/>
          <a:stretch/>
        </p:blipFill>
        <p:spPr>
          <a:xfrm>
            <a:off x="6846887" y="5130800"/>
            <a:ext cx="165100" cy="220662"/>
          </a:xfrm>
          <a:prstGeom prst="rect">
            <a:avLst/>
          </a:prstGeom>
          <a:noFill/>
          <a:ln>
            <a:noFill/>
          </a:ln>
        </p:spPr>
      </p:pic>
      <p:pic>
        <p:nvPicPr>
          <p:cNvPr descr="Coche avec un remplissage uni" id="147" name="Google Shape;147;p21"/>
          <p:cNvPicPr preferRelativeResize="0"/>
          <p:nvPr/>
        </p:nvPicPr>
        <p:blipFill rotWithShape="1">
          <a:blip r:embed="rId6">
            <a:alphaModFix/>
          </a:blip>
          <a:srcRect b="0" l="0" r="0" t="0"/>
          <a:stretch/>
        </p:blipFill>
        <p:spPr>
          <a:xfrm>
            <a:off x="7635875" y="5821362"/>
            <a:ext cx="365125" cy="485775"/>
          </a:xfrm>
          <a:prstGeom prst="rect">
            <a:avLst/>
          </a:prstGeom>
          <a:noFill/>
          <a:ln>
            <a:noFill/>
          </a:ln>
        </p:spPr>
      </p:pic>
      <p:sp>
        <p:nvSpPr>
          <p:cNvPr id="148" name="Google Shape;148;p21"/>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id="153" name="Google Shape;153;p22"/>
          <p:cNvPicPr preferRelativeResize="0"/>
          <p:nvPr/>
        </p:nvPicPr>
        <p:blipFill rotWithShape="1">
          <a:blip r:embed="rId3">
            <a:alphaModFix/>
          </a:blip>
          <a:srcRect b="0" l="0" r="0" t="0"/>
          <a:stretch/>
        </p:blipFill>
        <p:spPr>
          <a:xfrm>
            <a:off x="0" y="0"/>
            <a:ext cx="9144001" cy="692150"/>
          </a:xfrm>
          <a:prstGeom prst="rect">
            <a:avLst/>
          </a:prstGeom>
          <a:noFill/>
          <a:ln>
            <a:noFill/>
          </a:ln>
        </p:spPr>
      </p:pic>
      <p:pic>
        <p:nvPicPr>
          <p:cNvPr id="154" name="Google Shape;154;p22"/>
          <p:cNvPicPr preferRelativeResize="0"/>
          <p:nvPr/>
        </p:nvPicPr>
        <p:blipFill rotWithShape="1">
          <a:blip r:embed="rId4">
            <a:alphaModFix/>
          </a:blip>
          <a:srcRect b="0" l="0" r="0" t="0"/>
          <a:stretch/>
        </p:blipFill>
        <p:spPr>
          <a:xfrm>
            <a:off x="152400" y="1017587"/>
            <a:ext cx="8839200" cy="4822825"/>
          </a:xfrm>
          <a:prstGeom prst="rect">
            <a:avLst/>
          </a:prstGeom>
          <a:noFill/>
          <a:ln>
            <a:noFill/>
          </a:ln>
        </p:spPr>
      </p:pic>
      <p:sp>
        <p:nvSpPr>
          <p:cNvPr id="155" name="Google Shape;155;p22"/>
          <p:cNvSpPr txBox="1"/>
          <p:nvPr>
            <p:ph idx="4294967295" type="title"/>
          </p:nvPr>
        </p:nvSpPr>
        <p:spPr>
          <a:xfrm>
            <a:off x="311150" y="0"/>
            <a:ext cx="8521800" cy="692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CSV brut :</a:t>
            </a:r>
            <a:endParaRPr/>
          </a:p>
        </p:txBody>
      </p:sp>
      <p:sp>
        <p:nvSpPr>
          <p:cNvPr id="156" name="Google Shape;156;p22"/>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pic>
        <p:nvPicPr>
          <p:cNvPr id="161" name="Google Shape;161;p23"/>
          <p:cNvPicPr preferRelativeResize="0"/>
          <p:nvPr/>
        </p:nvPicPr>
        <p:blipFill rotWithShape="1">
          <a:blip r:embed="rId3">
            <a:alphaModFix/>
          </a:blip>
          <a:srcRect b="0" l="0" r="0" t="0"/>
          <a:stretch/>
        </p:blipFill>
        <p:spPr>
          <a:xfrm>
            <a:off x="0" y="0"/>
            <a:ext cx="9144001" cy="692150"/>
          </a:xfrm>
          <a:prstGeom prst="rect">
            <a:avLst/>
          </a:prstGeom>
          <a:noFill/>
          <a:ln>
            <a:noFill/>
          </a:ln>
        </p:spPr>
      </p:pic>
      <p:pic>
        <p:nvPicPr>
          <p:cNvPr id="162" name="Google Shape;162;p23"/>
          <p:cNvPicPr preferRelativeResize="0"/>
          <p:nvPr/>
        </p:nvPicPr>
        <p:blipFill rotWithShape="1">
          <a:blip r:embed="rId4">
            <a:alphaModFix/>
          </a:blip>
          <a:srcRect b="0" l="0" r="0" t="0"/>
          <a:stretch/>
        </p:blipFill>
        <p:spPr>
          <a:xfrm>
            <a:off x="2362200" y="842962"/>
            <a:ext cx="4419600" cy="5172075"/>
          </a:xfrm>
          <a:prstGeom prst="rect">
            <a:avLst/>
          </a:prstGeom>
          <a:noFill/>
          <a:ln>
            <a:noFill/>
          </a:ln>
        </p:spPr>
      </p:pic>
      <p:sp>
        <p:nvSpPr>
          <p:cNvPr id="163" name="Google Shape;163;p23"/>
          <p:cNvSpPr txBox="1"/>
          <p:nvPr>
            <p:ph idx="4294967295" type="title"/>
          </p:nvPr>
        </p:nvSpPr>
        <p:spPr>
          <a:xfrm>
            <a:off x="311150" y="0"/>
            <a:ext cx="8521800" cy="6921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CSV brut - suite :</a:t>
            </a:r>
            <a:endParaRPr/>
          </a:p>
        </p:txBody>
      </p:sp>
      <p:sp>
        <p:nvSpPr>
          <p:cNvPr id="164" name="Google Shape;164;p23"/>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pic>
        <p:nvPicPr>
          <p:cNvPr id="169" name="Google Shape;169;p24"/>
          <p:cNvPicPr preferRelativeResize="0"/>
          <p:nvPr/>
        </p:nvPicPr>
        <p:blipFill rotWithShape="1">
          <a:blip r:embed="rId3">
            <a:alphaModFix/>
          </a:blip>
          <a:srcRect b="0" l="0" r="0" t="0"/>
          <a:stretch/>
        </p:blipFill>
        <p:spPr>
          <a:xfrm>
            <a:off x="0" y="-160125"/>
            <a:ext cx="9144001" cy="692150"/>
          </a:xfrm>
          <a:prstGeom prst="rect">
            <a:avLst/>
          </a:prstGeom>
          <a:noFill/>
          <a:ln>
            <a:noFill/>
          </a:ln>
        </p:spPr>
      </p:pic>
      <p:sp>
        <p:nvSpPr>
          <p:cNvPr id="170" name="Google Shape;170;p24"/>
          <p:cNvSpPr txBox="1"/>
          <p:nvPr/>
        </p:nvSpPr>
        <p:spPr>
          <a:xfrm>
            <a:off x="152400" y="1955125"/>
            <a:ext cx="754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On les remet sur une ligne pour avoir une base plus propre.</a:t>
            </a:r>
            <a:endParaRPr/>
          </a:p>
        </p:txBody>
      </p:sp>
      <p:pic>
        <p:nvPicPr>
          <p:cNvPr id="171" name="Google Shape;171;p24"/>
          <p:cNvPicPr preferRelativeResize="0"/>
          <p:nvPr/>
        </p:nvPicPr>
        <p:blipFill rotWithShape="1">
          <a:blip r:embed="rId4">
            <a:alphaModFix/>
          </a:blip>
          <a:srcRect b="0" l="0" r="0" t="0"/>
          <a:stretch/>
        </p:blipFill>
        <p:spPr>
          <a:xfrm>
            <a:off x="152400" y="2531012"/>
            <a:ext cx="8839199" cy="2286000"/>
          </a:xfrm>
          <a:prstGeom prst="rect">
            <a:avLst/>
          </a:prstGeom>
          <a:noFill/>
          <a:ln>
            <a:noFill/>
          </a:ln>
        </p:spPr>
      </p:pic>
      <p:pic>
        <p:nvPicPr>
          <p:cNvPr id="172" name="Google Shape;172;p24"/>
          <p:cNvPicPr preferRelativeResize="0"/>
          <p:nvPr/>
        </p:nvPicPr>
        <p:blipFill rotWithShape="1">
          <a:blip r:embed="rId5">
            <a:alphaModFix/>
          </a:blip>
          <a:srcRect b="0" l="0" r="0" t="0"/>
          <a:stretch/>
        </p:blipFill>
        <p:spPr>
          <a:xfrm>
            <a:off x="152400" y="4992687"/>
            <a:ext cx="8839200" cy="1770062"/>
          </a:xfrm>
          <a:prstGeom prst="rect">
            <a:avLst/>
          </a:prstGeom>
          <a:noFill/>
          <a:ln>
            <a:noFill/>
          </a:ln>
        </p:spPr>
      </p:pic>
      <p:sp>
        <p:nvSpPr>
          <p:cNvPr id="173" name="Google Shape;173;p24"/>
          <p:cNvSpPr txBox="1"/>
          <p:nvPr/>
        </p:nvSpPr>
        <p:spPr>
          <a:xfrm>
            <a:off x="152400" y="2226625"/>
            <a:ext cx="83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Avant :</a:t>
            </a:r>
            <a:endParaRPr/>
          </a:p>
        </p:txBody>
      </p:sp>
      <p:sp>
        <p:nvSpPr>
          <p:cNvPr id="174" name="Google Shape;174;p24"/>
          <p:cNvSpPr txBox="1"/>
          <p:nvPr/>
        </p:nvSpPr>
        <p:spPr>
          <a:xfrm>
            <a:off x="152400" y="4693930"/>
            <a:ext cx="83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Après :</a:t>
            </a:r>
            <a:endParaRPr/>
          </a:p>
        </p:txBody>
      </p:sp>
      <p:sp>
        <p:nvSpPr>
          <p:cNvPr id="175" name="Google Shape;175;p24"/>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6" name="Google Shape;176;p24"/>
          <p:cNvSpPr txBox="1"/>
          <p:nvPr/>
        </p:nvSpPr>
        <p:spPr>
          <a:xfrm>
            <a:off x="1129500" y="-140900"/>
            <a:ext cx="7023000" cy="653700"/>
          </a:xfrm>
          <a:prstGeom prst="rect">
            <a:avLst/>
          </a:prstGeom>
          <a:noFill/>
          <a:ln>
            <a:noFill/>
          </a:ln>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US" sz="2800">
                <a:solidFill>
                  <a:srgbClr val="000000"/>
                </a:solidFill>
              </a:rPr>
              <a:t>Correction des lignes corrompues dans le .csv</a:t>
            </a:r>
            <a:endParaRPr sz="2800">
              <a:solidFill>
                <a:srgbClr val="000000"/>
              </a:solidFill>
            </a:endParaRPr>
          </a:p>
        </p:txBody>
      </p:sp>
      <p:sp>
        <p:nvSpPr>
          <p:cNvPr id="177" name="Google Shape;177;p24"/>
          <p:cNvSpPr txBox="1"/>
          <p:nvPr/>
        </p:nvSpPr>
        <p:spPr>
          <a:xfrm>
            <a:off x="152400" y="532025"/>
            <a:ext cx="593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lang="en-US">
                <a:solidFill>
                  <a:schemeClr val="dk1"/>
                </a:solidFill>
              </a:rPr>
              <a:t>Dans le .csv téléchargé, il y a des entrées réparties sur plusieurs lignes :</a:t>
            </a:r>
            <a:endParaRPr>
              <a:solidFill>
                <a:schemeClr val="dk1"/>
              </a:solidFill>
            </a:endParaRPr>
          </a:p>
          <a:p>
            <a:pPr indent="0" lvl="0" marL="0" rtl="0" algn="l">
              <a:spcBef>
                <a:spcPts val="0"/>
              </a:spcBef>
              <a:spcAft>
                <a:spcPts val="0"/>
              </a:spcAft>
              <a:buNone/>
            </a:pPr>
            <a:r>
              <a:t/>
            </a:r>
            <a:endParaRPr/>
          </a:p>
        </p:txBody>
      </p:sp>
      <p:pic>
        <p:nvPicPr>
          <p:cNvPr id="178" name="Google Shape;178;p24"/>
          <p:cNvPicPr preferRelativeResize="0"/>
          <p:nvPr/>
        </p:nvPicPr>
        <p:blipFill>
          <a:blip r:embed="rId6">
            <a:alphaModFix/>
          </a:blip>
          <a:stretch>
            <a:fillRect/>
          </a:stretch>
        </p:blipFill>
        <p:spPr>
          <a:xfrm>
            <a:off x="0" y="939940"/>
            <a:ext cx="9144000" cy="9620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èle par défaut">
  <a:themeElements>
    <a:clrScheme name="Modèle par défau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